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24"/>
  </p:notesMasterIdLst>
  <p:sldIdLst>
    <p:sldId id="256" r:id="rId2"/>
    <p:sldId id="257" r:id="rId3"/>
    <p:sldId id="258" r:id="rId4"/>
    <p:sldId id="262" r:id="rId5"/>
    <p:sldId id="266" r:id="rId6"/>
    <p:sldId id="267" r:id="rId7"/>
    <p:sldId id="268" r:id="rId8"/>
    <p:sldId id="270" r:id="rId9"/>
    <p:sldId id="271" r:id="rId10"/>
    <p:sldId id="273" r:id="rId11"/>
    <p:sldId id="274" r:id="rId12"/>
    <p:sldId id="275" r:id="rId13"/>
    <p:sldId id="272" r:id="rId14"/>
    <p:sldId id="269" r:id="rId15"/>
    <p:sldId id="276" r:id="rId16"/>
    <p:sldId id="281" r:id="rId17"/>
    <p:sldId id="277" r:id="rId18"/>
    <p:sldId id="278" r:id="rId19"/>
    <p:sldId id="279" r:id="rId20"/>
    <p:sldId id="283" r:id="rId21"/>
    <p:sldId id="280"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360"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0" d="100"/>
          <a:sy n="70" d="100"/>
        </p:scale>
        <p:origin x="-425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47FD38-8085-6241-890F-CBECBEF4A369}" type="datetimeFigureOut">
              <a:rPr lang="en-US" smtClean="0"/>
              <a:t>14-01-09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AFC570-AF50-DB4A-85E7-479269C2A013}" type="slidenum">
              <a:rPr lang="en-US" smtClean="0"/>
              <a:t>‹#›</a:t>
            </a:fld>
            <a:endParaRPr lang="en-US"/>
          </a:p>
        </p:txBody>
      </p:sp>
    </p:spTree>
    <p:extLst>
      <p:ext uri="{BB962C8B-B14F-4D97-AF65-F5344CB8AC3E}">
        <p14:creationId xmlns:p14="http://schemas.microsoft.com/office/powerpoint/2010/main" val="4092679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(14-01-05 12:01) -----</a:t>
            </a:r>
          </a:p>
          <a:p>
            <a:r>
              <a:rPr lang="en-US" dirty="0"/>
              <a:t>Read the question to the students. Have them brainstorm answers.</a:t>
            </a:r>
          </a:p>
        </p:txBody>
      </p:sp>
      <p:sp>
        <p:nvSpPr>
          <p:cNvPr id="4" name="Slide Number Placeholder 3"/>
          <p:cNvSpPr>
            <a:spLocks noGrp="1"/>
          </p:cNvSpPr>
          <p:nvPr>
            <p:ph type="sldNum" sz="quarter" idx="10"/>
          </p:nvPr>
        </p:nvSpPr>
        <p:spPr/>
        <p:txBody>
          <a:bodyPr/>
          <a:lstStyle/>
          <a:p>
            <a:fld id="{88AFC570-AF50-DB4A-85E7-479269C2A013}" type="slidenum">
              <a:rPr lang="en-US" smtClean="0"/>
              <a:t>5</a:t>
            </a:fld>
            <a:endParaRPr lang="en-US" dirty="0"/>
          </a:p>
        </p:txBody>
      </p:sp>
    </p:spTree>
    <p:extLst>
      <p:ext uri="{BB962C8B-B14F-4D97-AF65-F5344CB8AC3E}">
        <p14:creationId xmlns:p14="http://schemas.microsoft.com/office/powerpoint/2010/main" val="399651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(14-01-05 12:22) -----</a:t>
            </a:r>
          </a:p>
          <a:p>
            <a:r>
              <a:rPr lang="en-US" dirty="0"/>
              <a:t>Have students determine where the following bits of information would go and why</a:t>
            </a:r>
            <a:r>
              <a:rPr lang="en-US" dirty="0" smtClean="0"/>
              <a:t>? Have them consider who is</a:t>
            </a:r>
            <a:r>
              <a:rPr lang="en-US" baseline="0" dirty="0" smtClean="0"/>
              <a:t> requesting the information.</a:t>
            </a:r>
          </a:p>
          <a:p>
            <a:r>
              <a:rPr lang="en-US" baseline="0" dirty="0" smtClean="0"/>
              <a:t>Ex: Merchant – do they need your school name, picture, grades, </a:t>
            </a:r>
            <a:r>
              <a:rPr lang="en-US" baseline="0" dirty="0" err="1" smtClean="0"/>
              <a:t>etc</a:t>
            </a:r>
            <a:r>
              <a:rPr lang="en-US" baseline="0" dirty="0" smtClean="0"/>
              <a:t>? An employer might need more access to some private information that a merchant does </a:t>
            </a:r>
            <a:r>
              <a:rPr lang="en-US" baseline="0" smtClean="0"/>
              <a:t>not require.</a:t>
            </a:r>
            <a:endParaRPr lang="en-US"/>
          </a:p>
        </p:txBody>
      </p:sp>
      <p:sp>
        <p:nvSpPr>
          <p:cNvPr id="4" name="Slide Number Placeholder 3"/>
          <p:cNvSpPr>
            <a:spLocks noGrp="1"/>
          </p:cNvSpPr>
          <p:nvPr>
            <p:ph type="sldNum" sz="quarter" idx="10"/>
          </p:nvPr>
        </p:nvSpPr>
        <p:spPr/>
        <p:txBody>
          <a:bodyPr/>
          <a:lstStyle/>
          <a:p>
            <a:fld id="{88AFC570-AF50-DB4A-85E7-479269C2A013}" type="slidenum">
              <a:rPr lang="en-US" smtClean="0"/>
              <a:t>17</a:t>
            </a:fld>
            <a:endParaRPr lang="en-US"/>
          </a:p>
        </p:txBody>
      </p:sp>
    </p:spTree>
    <p:extLst>
      <p:ext uri="{BB962C8B-B14F-4D97-AF65-F5344CB8AC3E}">
        <p14:creationId xmlns:p14="http://schemas.microsoft.com/office/powerpoint/2010/main" val="1296374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(14-01-06 14:28) -----</a:t>
            </a:r>
          </a:p>
          <a:p>
            <a:r>
              <a:rPr lang="en-US"/>
              <a:t>Review Privacy suggestions with students</a:t>
            </a:r>
          </a:p>
        </p:txBody>
      </p:sp>
      <p:sp>
        <p:nvSpPr>
          <p:cNvPr id="4" name="Slide Number Placeholder 3"/>
          <p:cNvSpPr>
            <a:spLocks noGrp="1"/>
          </p:cNvSpPr>
          <p:nvPr>
            <p:ph type="sldNum" sz="quarter" idx="10"/>
          </p:nvPr>
        </p:nvSpPr>
        <p:spPr/>
        <p:txBody>
          <a:bodyPr/>
          <a:lstStyle/>
          <a:p>
            <a:fld id="{88AFC570-AF50-DB4A-85E7-479269C2A013}" type="slidenum">
              <a:rPr lang="en-US" smtClean="0"/>
              <a:t>21</a:t>
            </a:fld>
            <a:endParaRPr lang="en-US"/>
          </a:p>
        </p:txBody>
      </p:sp>
    </p:spTree>
    <p:extLst>
      <p:ext uri="{BB962C8B-B14F-4D97-AF65-F5344CB8AC3E}">
        <p14:creationId xmlns:p14="http://schemas.microsoft.com/office/powerpoint/2010/main" val="748898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(14-01-06 14:28) -----</a:t>
            </a:r>
          </a:p>
          <a:p>
            <a:r>
              <a:rPr lang="en-US"/>
              <a:t>Review Privacy suggestions with students</a:t>
            </a:r>
          </a:p>
        </p:txBody>
      </p:sp>
      <p:sp>
        <p:nvSpPr>
          <p:cNvPr id="4" name="Slide Number Placeholder 3"/>
          <p:cNvSpPr>
            <a:spLocks noGrp="1"/>
          </p:cNvSpPr>
          <p:nvPr>
            <p:ph type="sldNum" sz="quarter" idx="10"/>
          </p:nvPr>
        </p:nvSpPr>
        <p:spPr/>
        <p:txBody>
          <a:bodyPr/>
          <a:lstStyle/>
          <a:p>
            <a:fld id="{88AFC570-AF50-DB4A-85E7-479269C2A013}" type="slidenum">
              <a:rPr lang="en-US" smtClean="0"/>
              <a:t>22</a:t>
            </a:fld>
            <a:endParaRPr lang="en-US"/>
          </a:p>
        </p:txBody>
      </p:sp>
    </p:spTree>
    <p:extLst>
      <p:ext uri="{BB962C8B-B14F-4D97-AF65-F5344CB8AC3E}">
        <p14:creationId xmlns:p14="http://schemas.microsoft.com/office/powerpoint/2010/main" val="405887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(14-01-05 12:05) -----</a:t>
            </a:r>
          </a:p>
          <a:p>
            <a:r>
              <a:rPr lang="en-US"/>
              <a:t>Point out that the Northern hemisphere has a majority of the traffic. </a:t>
            </a:r>
          </a:p>
        </p:txBody>
      </p:sp>
      <p:sp>
        <p:nvSpPr>
          <p:cNvPr id="4" name="Slide Number Placeholder 3"/>
          <p:cNvSpPr>
            <a:spLocks noGrp="1"/>
          </p:cNvSpPr>
          <p:nvPr>
            <p:ph type="sldNum" sz="quarter" idx="10"/>
          </p:nvPr>
        </p:nvSpPr>
        <p:spPr/>
        <p:txBody>
          <a:bodyPr/>
          <a:lstStyle/>
          <a:p>
            <a:fld id="{88AFC570-AF50-DB4A-85E7-479269C2A013}" type="slidenum">
              <a:rPr lang="en-US" smtClean="0"/>
              <a:t>6</a:t>
            </a:fld>
            <a:endParaRPr lang="en-US"/>
          </a:p>
        </p:txBody>
      </p:sp>
    </p:spTree>
    <p:extLst>
      <p:ext uri="{BB962C8B-B14F-4D97-AF65-F5344CB8AC3E}">
        <p14:creationId xmlns:p14="http://schemas.microsoft.com/office/powerpoint/2010/main" val="242104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(14-01-05 12:05) -----</a:t>
            </a:r>
          </a:p>
          <a:p>
            <a:r>
              <a:rPr lang="en-US"/>
              <a:t>Have them discuss the question in pairs and then take some answers.</a:t>
            </a:r>
          </a:p>
        </p:txBody>
      </p:sp>
      <p:sp>
        <p:nvSpPr>
          <p:cNvPr id="4" name="Slide Number Placeholder 3"/>
          <p:cNvSpPr>
            <a:spLocks noGrp="1"/>
          </p:cNvSpPr>
          <p:nvPr>
            <p:ph type="sldNum" sz="quarter" idx="10"/>
          </p:nvPr>
        </p:nvSpPr>
        <p:spPr/>
        <p:txBody>
          <a:bodyPr/>
          <a:lstStyle/>
          <a:p>
            <a:fld id="{88AFC570-AF50-DB4A-85E7-479269C2A013}" type="slidenum">
              <a:rPr lang="en-US" smtClean="0"/>
              <a:t>7</a:t>
            </a:fld>
            <a:endParaRPr lang="en-US"/>
          </a:p>
        </p:txBody>
      </p:sp>
    </p:spTree>
    <p:extLst>
      <p:ext uri="{BB962C8B-B14F-4D97-AF65-F5344CB8AC3E}">
        <p14:creationId xmlns:p14="http://schemas.microsoft.com/office/powerpoint/2010/main" val="2838029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(14-01-05 12:05) -----</a:t>
            </a:r>
          </a:p>
          <a:p>
            <a:r>
              <a:rPr lang="en-US"/>
              <a:t>Have the students write down on a blank sheet of paper how they may/could provide information on themselves electronically.</a:t>
            </a:r>
          </a:p>
        </p:txBody>
      </p:sp>
      <p:sp>
        <p:nvSpPr>
          <p:cNvPr id="4" name="Slide Number Placeholder 3"/>
          <p:cNvSpPr>
            <a:spLocks noGrp="1"/>
          </p:cNvSpPr>
          <p:nvPr>
            <p:ph type="sldNum" sz="quarter" idx="10"/>
          </p:nvPr>
        </p:nvSpPr>
        <p:spPr/>
        <p:txBody>
          <a:bodyPr/>
          <a:lstStyle/>
          <a:p>
            <a:fld id="{88AFC570-AF50-DB4A-85E7-479269C2A013}" type="slidenum">
              <a:rPr lang="en-US" smtClean="0"/>
              <a:t>8</a:t>
            </a:fld>
            <a:endParaRPr lang="en-US"/>
          </a:p>
        </p:txBody>
      </p:sp>
    </p:spTree>
    <p:extLst>
      <p:ext uri="{BB962C8B-B14F-4D97-AF65-F5344CB8AC3E}">
        <p14:creationId xmlns:p14="http://schemas.microsoft.com/office/powerpoint/2010/main" val="588177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(14-01-05 12:06) -----</a:t>
            </a:r>
          </a:p>
          <a:p>
            <a:r>
              <a:rPr lang="en-US" dirty="0"/>
              <a:t>Quickly read through the next </a:t>
            </a:r>
            <a:r>
              <a:rPr lang="en-US" dirty="0" smtClean="0"/>
              <a:t>5 slides. Take</a:t>
            </a:r>
            <a:r>
              <a:rPr lang="en-US" baseline="0" dirty="0" smtClean="0"/>
              <a:t> questions.</a:t>
            </a:r>
            <a:endParaRPr lang="en-US" dirty="0"/>
          </a:p>
        </p:txBody>
      </p:sp>
      <p:sp>
        <p:nvSpPr>
          <p:cNvPr id="4" name="Slide Number Placeholder 3"/>
          <p:cNvSpPr>
            <a:spLocks noGrp="1"/>
          </p:cNvSpPr>
          <p:nvPr>
            <p:ph type="sldNum" sz="quarter" idx="10"/>
          </p:nvPr>
        </p:nvSpPr>
        <p:spPr/>
        <p:txBody>
          <a:bodyPr/>
          <a:lstStyle/>
          <a:p>
            <a:fld id="{88AFC570-AF50-DB4A-85E7-479269C2A013}" type="slidenum">
              <a:rPr lang="en-US" smtClean="0"/>
              <a:t>9</a:t>
            </a:fld>
            <a:endParaRPr lang="en-US"/>
          </a:p>
        </p:txBody>
      </p:sp>
    </p:spTree>
    <p:extLst>
      <p:ext uri="{BB962C8B-B14F-4D97-AF65-F5344CB8AC3E}">
        <p14:creationId xmlns:p14="http://schemas.microsoft.com/office/powerpoint/2010/main" val="22677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FC570-AF50-DB4A-85E7-479269C2A013}" type="slidenum">
              <a:rPr lang="en-US" smtClean="0"/>
              <a:t>10</a:t>
            </a:fld>
            <a:endParaRPr lang="en-US"/>
          </a:p>
        </p:txBody>
      </p:sp>
    </p:spTree>
    <p:extLst>
      <p:ext uri="{BB962C8B-B14F-4D97-AF65-F5344CB8AC3E}">
        <p14:creationId xmlns:p14="http://schemas.microsoft.com/office/powerpoint/2010/main" val="229417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FC570-AF50-DB4A-85E7-479269C2A013}" type="slidenum">
              <a:rPr lang="en-US" smtClean="0"/>
              <a:t>11</a:t>
            </a:fld>
            <a:endParaRPr lang="en-US"/>
          </a:p>
        </p:txBody>
      </p:sp>
    </p:spTree>
    <p:extLst>
      <p:ext uri="{BB962C8B-B14F-4D97-AF65-F5344CB8AC3E}">
        <p14:creationId xmlns:p14="http://schemas.microsoft.com/office/powerpoint/2010/main" val="229417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FC570-AF50-DB4A-85E7-479269C2A013}" type="slidenum">
              <a:rPr lang="en-US" smtClean="0"/>
              <a:t>12</a:t>
            </a:fld>
            <a:endParaRPr lang="en-US"/>
          </a:p>
        </p:txBody>
      </p:sp>
    </p:spTree>
    <p:extLst>
      <p:ext uri="{BB962C8B-B14F-4D97-AF65-F5344CB8AC3E}">
        <p14:creationId xmlns:p14="http://schemas.microsoft.com/office/powerpoint/2010/main" val="229417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look at the information. Are</a:t>
            </a:r>
            <a:r>
              <a:rPr lang="en-US" baseline="0" dirty="0" smtClean="0"/>
              <a:t> they concerned by any of the statistics?</a:t>
            </a:r>
          </a:p>
          <a:p>
            <a:endParaRPr lang="en-US" dirty="0"/>
          </a:p>
        </p:txBody>
      </p:sp>
      <p:sp>
        <p:nvSpPr>
          <p:cNvPr id="4" name="Slide Number Placeholder 3"/>
          <p:cNvSpPr>
            <a:spLocks noGrp="1"/>
          </p:cNvSpPr>
          <p:nvPr>
            <p:ph type="sldNum" sz="quarter" idx="10"/>
          </p:nvPr>
        </p:nvSpPr>
        <p:spPr/>
        <p:txBody>
          <a:bodyPr/>
          <a:lstStyle/>
          <a:p>
            <a:fld id="{88AFC570-AF50-DB4A-85E7-479269C2A013}" type="slidenum">
              <a:rPr lang="en-US" smtClean="0"/>
              <a:t>15</a:t>
            </a:fld>
            <a:endParaRPr lang="en-US"/>
          </a:p>
        </p:txBody>
      </p:sp>
    </p:spTree>
    <p:extLst>
      <p:ext uri="{BB962C8B-B14F-4D97-AF65-F5344CB8AC3E}">
        <p14:creationId xmlns:p14="http://schemas.microsoft.com/office/powerpoint/2010/main" val="300534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14-01-09</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CA"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14-01-09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14-01-09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14-01-09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14-01-09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14-01-09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CA"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14-01-09</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14-01-09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CA"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14-01-09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14-01-09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14-01-09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14-01-09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14-01-09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CA"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14-01-09</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tsmartz.org/NSTeens/PostToBePrivate" TargetMode="Externa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tsmartz.org/reallifestories/yourphotofate" TargetMode="Externa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Christian Citizenship in a Digital World</a:t>
            </a:r>
            <a:endParaRPr lang="en-US" dirty="0"/>
          </a:p>
        </p:txBody>
      </p:sp>
      <p:sp>
        <p:nvSpPr>
          <p:cNvPr id="3" name="Subtitle 2"/>
          <p:cNvSpPr>
            <a:spLocks noGrp="1"/>
          </p:cNvSpPr>
          <p:nvPr>
            <p:ph type="subTitle" idx="1"/>
          </p:nvPr>
        </p:nvSpPr>
        <p:spPr/>
        <p:txBody>
          <a:bodyPr>
            <a:normAutofit/>
          </a:bodyPr>
          <a:lstStyle/>
          <a:p>
            <a:r>
              <a:rPr lang="en-US" sz="3600" dirty="0" smtClean="0"/>
              <a:t>Lesson 1:  Online Privacy</a:t>
            </a:r>
            <a:endParaRPr lang="en-US" sz="3600" dirty="0"/>
          </a:p>
        </p:txBody>
      </p:sp>
    </p:spTree>
    <p:extLst>
      <p:ext uri="{BB962C8B-B14F-4D97-AF65-F5344CB8AC3E}">
        <p14:creationId xmlns:p14="http://schemas.microsoft.com/office/powerpoint/2010/main" val="1177717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66" y="742077"/>
            <a:ext cx="8685648" cy="473679"/>
          </a:xfrm>
        </p:spPr>
        <p:txBody>
          <a:bodyPr/>
          <a:lstStyle/>
          <a:p>
            <a:pPr algn="l"/>
            <a:r>
              <a:rPr lang="en-US" sz="3200" dirty="0"/>
              <a:t>A Day in one Teens Life – Your Digital Trail</a:t>
            </a:r>
          </a:p>
        </p:txBody>
      </p:sp>
      <p:sp>
        <p:nvSpPr>
          <p:cNvPr id="4" name="TextBox 3"/>
          <p:cNvSpPr txBox="1"/>
          <p:nvPr/>
        </p:nvSpPr>
        <p:spPr>
          <a:xfrm>
            <a:off x="0" y="1701199"/>
            <a:ext cx="9144000" cy="5016758"/>
          </a:xfrm>
          <a:prstGeom prst="rect">
            <a:avLst/>
          </a:prstGeom>
          <a:noFill/>
        </p:spPr>
        <p:txBody>
          <a:bodyPr wrap="square" rtlCol="0">
            <a:spAutoFit/>
          </a:bodyPr>
          <a:lstStyle/>
          <a:p>
            <a:r>
              <a:rPr lang="en-US" sz="2000" b="1" dirty="0" smtClean="0">
                <a:solidFill>
                  <a:schemeClr val="bg1"/>
                </a:solidFill>
              </a:rPr>
              <a:t>10</a:t>
            </a:r>
            <a:r>
              <a:rPr lang="en-US" sz="2000" b="1" dirty="0">
                <a:solidFill>
                  <a:schemeClr val="bg1"/>
                </a:solidFill>
              </a:rPr>
              <a:t>:40 </a:t>
            </a:r>
            <a:r>
              <a:rPr lang="en-US" sz="2000" b="1" dirty="0" smtClean="0">
                <a:solidFill>
                  <a:schemeClr val="bg1"/>
                </a:solidFill>
              </a:rPr>
              <a:t>Went to a </a:t>
            </a:r>
            <a:r>
              <a:rPr lang="en-US" sz="2000" b="1" dirty="0">
                <a:solidFill>
                  <a:schemeClr val="bg1"/>
                </a:solidFill>
              </a:rPr>
              <a:t>coffee shop – your geo-location device plots your route and records your vehicle location at all times</a:t>
            </a:r>
            <a:r>
              <a:rPr lang="en-US" sz="2000" b="1" dirty="0" smtClean="0">
                <a:solidFill>
                  <a:schemeClr val="bg1"/>
                </a:solidFill>
              </a:rPr>
              <a:t>.</a:t>
            </a:r>
          </a:p>
          <a:p>
            <a:endParaRPr lang="en-US" sz="2000" b="1" dirty="0" smtClean="0">
              <a:solidFill>
                <a:schemeClr val="bg1"/>
              </a:solidFill>
            </a:endParaRPr>
          </a:p>
          <a:p>
            <a:r>
              <a:rPr lang="en-US" sz="2000" b="1" dirty="0" smtClean="0">
                <a:solidFill>
                  <a:schemeClr val="bg1"/>
                </a:solidFill>
              </a:rPr>
              <a:t>10</a:t>
            </a:r>
            <a:r>
              <a:rPr lang="en-US" sz="2000" b="1" dirty="0">
                <a:solidFill>
                  <a:schemeClr val="bg1"/>
                </a:solidFill>
              </a:rPr>
              <a:t>:43 “Check in” in at coffee shop – you do this on your </a:t>
            </a:r>
            <a:r>
              <a:rPr lang="en-US" sz="2000" b="1" dirty="0" err="1">
                <a:solidFill>
                  <a:schemeClr val="bg1"/>
                </a:solidFill>
              </a:rPr>
              <a:t>favourite</a:t>
            </a:r>
            <a:r>
              <a:rPr lang="en-US" sz="2000" b="1" dirty="0">
                <a:solidFill>
                  <a:schemeClr val="bg1"/>
                </a:solidFill>
              </a:rPr>
              <a:t> social networking site, so all your friends know where you are. Anyone with access to your profile can see where you are (and where you aren’t) and, later, you receive personalized marketing recommendations that are based on that particular location. </a:t>
            </a:r>
            <a:endParaRPr lang="en-US" sz="2000" b="1" dirty="0" smtClean="0">
              <a:solidFill>
                <a:schemeClr val="bg1"/>
              </a:solidFill>
            </a:endParaRPr>
          </a:p>
          <a:p>
            <a:endParaRPr lang="en-US" sz="2000" b="1" dirty="0" smtClean="0">
              <a:solidFill>
                <a:schemeClr val="bg1"/>
              </a:solidFill>
            </a:endParaRPr>
          </a:p>
          <a:p>
            <a:r>
              <a:rPr lang="en-US" sz="2000" b="1" dirty="0" smtClean="0">
                <a:solidFill>
                  <a:schemeClr val="bg1"/>
                </a:solidFill>
              </a:rPr>
              <a:t>10</a:t>
            </a:r>
            <a:r>
              <a:rPr lang="en-US" sz="2000" b="1" dirty="0">
                <a:solidFill>
                  <a:schemeClr val="bg1"/>
                </a:solidFill>
              </a:rPr>
              <a:t>:47 Use bank machine at coffee shop – system records details of transaction, cameras overhead or in machine record your behavior</a:t>
            </a:r>
            <a:r>
              <a:rPr lang="en-US" sz="2000" b="1" dirty="0" smtClean="0">
                <a:solidFill>
                  <a:schemeClr val="bg1"/>
                </a:solidFill>
              </a:rPr>
              <a:t>.</a:t>
            </a:r>
          </a:p>
          <a:p>
            <a:endParaRPr lang="en-US" sz="2000" b="1" dirty="0" smtClean="0">
              <a:solidFill>
                <a:schemeClr val="bg1"/>
              </a:solidFill>
            </a:endParaRPr>
          </a:p>
          <a:p>
            <a:r>
              <a:rPr lang="en-US" sz="2000" b="1" dirty="0" smtClean="0">
                <a:solidFill>
                  <a:schemeClr val="bg1"/>
                </a:solidFill>
              </a:rPr>
              <a:t>10</a:t>
            </a:r>
            <a:r>
              <a:rPr lang="en-US" sz="2000" b="1" dirty="0">
                <a:solidFill>
                  <a:schemeClr val="bg1"/>
                </a:solidFill>
              </a:rPr>
              <a:t>:55 Log onto Internet from computer at coffee shop – Your choice of chat groups and your messages can be monitored and a profile assembled by anyone, including police; some web sites keep track of your visits. Coffee shop could also be monitoring your traffic</a:t>
            </a:r>
            <a:r>
              <a:rPr lang="en-US" sz="2000" b="1" dirty="0" smtClean="0">
                <a:solidFill>
                  <a:schemeClr val="bg1"/>
                </a:solidFill>
              </a:rPr>
              <a:t>.</a:t>
            </a:r>
          </a:p>
        </p:txBody>
      </p:sp>
    </p:spTree>
    <p:extLst>
      <p:ext uri="{BB962C8B-B14F-4D97-AF65-F5344CB8AC3E}">
        <p14:creationId xmlns:p14="http://schemas.microsoft.com/office/powerpoint/2010/main" val="611065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88" y="653729"/>
            <a:ext cx="8685648" cy="473679"/>
          </a:xfrm>
        </p:spPr>
        <p:txBody>
          <a:bodyPr/>
          <a:lstStyle/>
          <a:p>
            <a:pPr algn="l"/>
            <a:r>
              <a:rPr lang="en-US" sz="3200" dirty="0"/>
              <a:t>A Day in one </a:t>
            </a:r>
            <a:r>
              <a:rPr lang="en-US" sz="3200" dirty="0" smtClean="0"/>
              <a:t>Teen’s </a:t>
            </a:r>
            <a:r>
              <a:rPr lang="en-US" sz="3200" dirty="0"/>
              <a:t>Life – Your Digital Trail</a:t>
            </a:r>
          </a:p>
        </p:txBody>
      </p:sp>
      <p:sp>
        <p:nvSpPr>
          <p:cNvPr id="4" name="TextBox 3"/>
          <p:cNvSpPr txBox="1"/>
          <p:nvPr/>
        </p:nvSpPr>
        <p:spPr>
          <a:xfrm>
            <a:off x="88348" y="1533465"/>
            <a:ext cx="9144000" cy="5324535"/>
          </a:xfrm>
          <a:prstGeom prst="rect">
            <a:avLst/>
          </a:prstGeom>
          <a:noFill/>
        </p:spPr>
        <p:txBody>
          <a:bodyPr wrap="square" rtlCol="0">
            <a:spAutoFit/>
          </a:bodyPr>
          <a:lstStyle/>
          <a:p>
            <a:r>
              <a:rPr lang="en-US" sz="2000" b="1" dirty="0">
                <a:solidFill>
                  <a:schemeClr val="bg1"/>
                </a:solidFill>
              </a:rPr>
              <a:t>11:00 Post pictures from the party last night on your </a:t>
            </a:r>
            <a:r>
              <a:rPr lang="en-US" sz="2000" b="1" dirty="0" err="1">
                <a:solidFill>
                  <a:schemeClr val="bg1"/>
                </a:solidFill>
              </a:rPr>
              <a:t>favourite</a:t>
            </a:r>
            <a:r>
              <a:rPr lang="en-US" sz="2000" b="1" dirty="0">
                <a:solidFill>
                  <a:schemeClr val="bg1"/>
                </a:solidFill>
              </a:rPr>
              <a:t> social networking site – pictures and comments you post can be accessed long into the future, possibly by future college and job interviewers. If the geo-tagging features are enabled on your device, your photo will be tagged with your location. Anyone who can see your photo – and anyone they share the photo with – will know your location. If they know that location is your house, they will know where you live. </a:t>
            </a:r>
            <a:endParaRPr lang="en-US" sz="2000" b="1" dirty="0" smtClean="0">
              <a:solidFill>
                <a:schemeClr val="bg1"/>
              </a:solidFill>
            </a:endParaRPr>
          </a:p>
          <a:p>
            <a:endParaRPr lang="en-US" sz="2000" b="1" dirty="0">
              <a:solidFill>
                <a:schemeClr val="bg1"/>
              </a:solidFill>
            </a:endParaRPr>
          </a:p>
          <a:p>
            <a:r>
              <a:rPr lang="en-US" sz="2000" b="1" dirty="0" smtClean="0">
                <a:solidFill>
                  <a:schemeClr val="bg1"/>
                </a:solidFill>
              </a:rPr>
              <a:t>11</a:t>
            </a:r>
            <a:r>
              <a:rPr lang="en-US" sz="2000" b="1" dirty="0">
                <a:solidFill>
                  <a:schemeClr val="bg1"/>
                </a:solidFill>
              </a:rPr>
              <a:t>:30 Return some jeans you bought yesterday – for the return you are required to give your driver’s license for the clerk to scan and to fill out a form that asks for your phone number and home address</a:t>
            </a:r>
            <a:r>
              <a:rPr lang="en-US" sz="2000" b="1" dirty="0" smtClean="0">
                <a:solidFill>
                  <a:schemeClr val="bg1"/>
                </a:solidFill>
              </a:rPr>
              <a:t>.</a:t>
            </a:r>
          </a:p>
          <a:p>
            <a:endParaRPr lang="en-US" sz="2000" b="1" dirty="0">
              <a:solidFill>
                <a:schemeClr val="bg1"/>
              </a:solidFill>
            </a:endParaRPr>
          </a:p>
          <a:p>
            <a:r>
              <a:rPr lang="en-US" sz="2000" b="1" dirty="0" smtClean="0">
                <a:solidFill>
                  <a:schemeClr val="bg1"/>
                </a:solidFill>
              </a:rPr>
              <a:t> </a:t>
            </a:r>
            <a:r>
              <a:rPr lang="en-US" sz="2000" b="1" dirty="0">
                <a:solidFill>
                  <a:schemeClr val="bg1"/>
                </a:solidFill>
              </a:rPr>
              <a:t>11:53 Buy a birthday gift for a friend – credit card records details of purchase, retailer’s loyalty card profiles purchase for points and directed discounts; banks may use spending patterns to help assemble complete customer profile</a:t>
            </a:r>
            <a:r>
              <a:rPr lang="en-US" sz="2000" b="1" dirty="0" smtClean="0">
                <a:solidFill>
                  <a:schemeClr val="bg1"/>
                </a:solidFill>
              </a:rPr>
              <a:t>.</a:t>
            </a:r>
          </a:p>
          <a:p>
            <a:r>
              <a:rPr lang="en-US" sz="2000" b="1" dirty="0" smtClean="0">
                <a:solidFill>
                  <a:schemeClr val="bg1"/>
                </a:solidFill>
              </a:rPr>
              <a:t> </a:t>
            </a:r>
          </a:p>
        </p:txBody>
      </p:sp>
    </p:spTree>
    <p:extLst>
      <p:ext uri="{BB962C8B-B14F-4D97-AF65-F5344CB8AC3E}">
        <p14:creationId xmlns:p14="http://schemas.microsoft.com/office/powerpoint/2010/main" val="2301236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66" y="79468"/>
            <a:ext cx="8685648" cy="473679"/>
          </a:xfrm>
        </p:spPr>
        <p:txBody>
          <a:bodyPr/>
          <a:lstStyle/>
          <a:p>
            <a:pPr algn="l"/>
            <a:r>
              <a:rPr lang="en-US" sz="3200" b="1" dirty="0"/>
              <a:t>A Day in one </a:t>
            </a:r>
            <a:r>
              <a:rPr lang="en-US" sz="3200" b="1" dirty="0" smtClean="0"/>
              <a:t>Teen’s </a:t>
            </a:r>
            <a:r>
              <a:rPr lang="en-US" sz="3200" b="1" dirty="0"/>
              <a:t>Life – Your Digital Trail</a:t>
            </a:r>
          </a:p>
        </p:txBody>
      </p:sp>
      <p:sp>
        <p:nvSpPr>
          <p:cNvPr id="5" name="TextBox 4"/>
          <p:cNvSpPr txBox="1"/>
          <p:nvPr/>
        </p:nvSpPr>
        <p:spPr>
          <a:xfrm>
            <a:off x="0" y="553147"/>
            <a:ext cx="9144000" cy="7140416"/>
          </a:xfrm>
          <a:prstGeom prst="rect">
            <a:avLst/>
          </a:prstGeom>
          <a:noFill/>
        </p:spPr>
        <p:txBody>
          <a:bodyPr wrap="square" rtlCol="0">
            <a:spAutoFit/>
          </a:bodyPr>
          <a:lstStyle/>
          <a:p>
            <a:r>
              <a:rPr lang="en-US" sz="2000" b="1" dirty="0">
                <a:solidFill>
                  <a:schemeClr val="bg1"/>
                </a:solidFill>
              </a:rPr>
              <a:t>1:00 Buy a fast-food meal – security cameras record your arrival, your debit card purchase is recorded, loyalty card tracks selections for marketing and targeted </a:t>
            </a:r>
            <a:r>
              <a:rPr lang="en-US" sz="2000" b="1" dirty="0" smtClean="0">
                <a:solidFill>
                  <a:schemeClr val="bg1"/>
                </a:solidFill>
              </a:rPr>
              <a:t>discounts</a:t>
            </a:r>
          </a:p>
          <a:p>
            <a:endParaRPr lang="en-US" sz="2000" b="1" dirty="0">
              <a:solidFill>
                <a:schemeClr val="bg1"/>
              </a:solidFill>
            </a:endParaRPr>
          </a:p>
          <a:p>
            <a:r>
              <a:rPr lang="en-US" sz="2000" b="1" dirty="0">
                <a:solidFill>
                  <a:schemeClr val="bg1"/>
                </a:solidFill>
              </a:rPr>
              <a:t>2:</a:t>
            </a:r>
            <a:r>
              <a:rPr lang="en-US" sz="2000" b="1" dirty="0" smtClean="0">
                <a:solidFill>
                  <a:schemeClr val="bg1"/>
                </a:solidFill>
              </a:rPr>
              <a:t>12 </a:t>
            </a:r>
            <a:r>
              <a:rPr lang="en-US" sz="2000" b="1" dirty="0">
                <a:solidFill>
                  <a:schemeClr val="bg1"/>
                </a:solidFill>
              </a:rPr>
              <a:t>Realize you forgot your mobile phone at fast-food place – if your device isn’t password-protected anybody could pick it up and gain access to any and all personal information on it. If they choose to text or e-mail from it, they could even pretend to </a:t>
            </a:r>
            <a:r>
              <a:rPr lang="en-US" sz="2000" b="1" i="1" dirty="0">
                <a:solidFill>
                  <a:schemeClr val="bg1"/>
                </a:solidFill>
              </a:rPr>
              <a:t>be</a:t>
            </a:r>
            <a:r>
              <a:rPr lang="en-US" sz="2000" b="1" dirty="0">
                <a:solidFill>
                  <a:schemeClr val="bg1"/>
                </a:solidFill>
              </a:rPr>
              <a:t> you. </a:t>
            </a:r>
            <a:endParaRPr lang="en-US" sz="2000" b="1" dirty="0" smtClean="0">
              <a:solidFill>
                <a:schemeClr val="bg1"/>
              </a:solidFill>
            </a:endParaRPr>
          </a:p>
          <a:p>
            <a:endParaRPr lang="en-US" sz="2000" b="1" dirty="0">
              <a:solidFill>
                <a:schemeClr val="bg1"/>
              </a:solidFill>
            </a:endParaRPr>
          </a:p>
          <a:p>
            <a:r>
              <a:rPr lang="en-US" sz="2000" b="1" dirty="0" smtClean="0">
                <a:solidFill>
                  <a:schemeClr val="bg1"/>
                </a:solidFill>
              </a:rPr>
              <a:t>2</a:t>
            </a:r>
            <a:r>
              <a:rPr lang="en-US" sz="2000" b="1" dirty="0">
                <a:solidFill>
                  <a:schemeClr val="bg1"/>
                </a:solidFill>
              </a:rPr>
              <a:t>:</a:t>
            </a:r>
            <a:r>
              <a:rPr lang="en-US" sz="2000" b="1" dirty="0" smtClean="0">
                <a:solidFill>
                  <a:schemeClr val="bg1"/>
                </a:solidFill>
              </a:rPr>
              <a:t>32 </a:t>
            </a:r>
            <a:r>
              <a:rPr lang="en-US" sz="2000" b="1" dirty="0">
                <a:solidFill>
                  <a:schemeClr val="bg1"/>
                </a:solidFill>
              </a:rPr>
              <a:t>Return to fast-food place – security cameras record your return</a:t>
            </a:r>
            <a:r>
              <a:rPr lang="en-US" sz="2000" b="1" dirty="0" smtClean="0">
                <a:solidFill>
                  <a:schemeClr val="bg1"/>
                </a:solidFill>
              </a:rPr>
              <a:t>.</a:t>
            </a:r>
          </a:p>
          <a:p>
            <a:endParaRPr lang="en-US" sz="2000" b="1" dirty="0">
              <a:solidFill>
                <a:schemeClr val="bg1"/>
              </a:solidFill>
            </a:endParaRPr>
          </a:p>
          <a:p>
            <a:r>
              <a:rPr lang="en-US" sz="2000" b="1" dirty="0" smtClean="0">
                <a:solidFill>
                  <a:schemeClr val="bg1"/>
                </a:solidFill>
              </a:rPr>
              <a:t> </a:t>
            </a:r>
            <a:r>
              <a:rPr lang="en-US" sz="2000" b="1" dirty="0">
                <a:solidFill>
                  <a:schemeClr val="bg1"/>
                </a:solidFill>
              </a:rPr>
              <a:t>4:30 Listen to phone messages – your phone has recorded callers’ phone numbers and displays your number when you call others, unless you enter the code to block the display. </a:t>
            </a:r>
            <a:endParaRPr lang="en-US" sz="2000" b="1" dirty="0" smtClean="0">
              <a:solidFill>
                <a:schemeClr val="bg1"/>
              </a:solidFill>
            </a:endParaRPr>
          </a:p>
          <a:p>
            <a:endParaRPr lang="en-US" sz="2000" b="1" dirty="0">
              <a:solidFill>
                <a:schemeClr val="bg1"/>
              </a:solidFill>
            </a:endParaRPr>
          </a:p>
          <a:p>
            <a:r>
              <a:rPr lang="en-US" sz="2000" b="1" dirty="0" smtClean="0">
                <a:solidFill>
                  <a:schemeClr val="bg1"/>
                </a:solidFill>
              </a:rPr>
              <a:t>5</a:t>
            </a:r>
            <a:r>
              <a:rPr lang="en-US" sz="2000" b="1" dirty="0">
                <a:solidFill>
                  <a:schemeClr val="bg1"/>
                </a:solidFill>
              </a:rPr>
              <a:t>:13 Accept someone you don’t know that well as a “friend” online – if you haven’t set up different privacy settings for different lists of friends, you may be giving that person access to a treasure trove of your personal information.</a:t>
            </a:r>
            <a:endParaRPr lang="en-US" sz="2000" b="1" dirty="0" smtClean="0">
              <a:solidFill>
                <a:schemeClr val="bg1"/>
              </a:solidFill>
            </a:endParaRPr>
          </a:p>
          <a:p>
            <a:endParaRPr lang="en-US" sz="2000" b="1" dirty="0" smtClean="0">
              <a:solidFill>
                <a:schemeClr val="bg1"/>
              </a:solidFill>
            </a:endParaRPr>
          </a:p>
          <a:p>
            <a:endParaRPr lang="en-US" sz="2000" b="1" dirty="0">
              <a:solidFill>
                <a:schemeClr val="bg1"/>
              </a:solidFill>
            </a:endParaRPr>
          </a:p>
          <a:p>
            <a:endParaRPr lang="en-US" sz="2000" b="1" dirty="0">
              <a:solidFill>
                <a:schemeClr val="bg1"/>
              </a:solidFill>
            </a:endParaRPr>
          </a:p>
          <a:p>
            <a:endParaRPr lang="en-US" dirty="0"/>
          </a:p>
        </p:txBody>
      </p:sp>
    </p:spTree>
    <p:extLst>
      <p:ext uri="{BB962C8B-B14F-4D97-AF65-F5344CB8AC3E}">
        <p14:creationId xmlns:p14="http://schemas.microsoft.com/office/powerpoint/2010/main" val="2300421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598"/>
            <a:ext cx="9144000" cy="678548"/>
          </a:xfrm>
        </p:spPr>
        <p:txBody>
          <a:bodyPr/>
          <a:lstStyle/>
          <a:p>
            <a:r>
              <a:rPr lang="en-US" sz="3200" b="1" dirty="0"/>
              <a:t>A Day in one </a:t>
            </a:r>
            <a:r>
              <a:rPr lang="en-US" sz="3200" b="1" dirty="0" smtClean="0"/>
              <a:t>Teen’s </a:t>
            </a:r>
            <a:r>
              <a:rPr lang="en-US" sz="3200" b="1" dirty="0"/>
              <a:t>Life – Your Digital Trail</a:t>
            </a:r>
          </a:p>
        </p:txBody>
      </p:sp>
      <p:sp>
        <p:nvSpPr>
          <p:cNvPr id="4" name="TextBox 3"/>
          <p:cNvSpPr txBox="1"/>
          <p:nvPr/>
        </p:nvSpPr>
        <p:spPr>
          <a:xfrm>
            <a:off x="331304" y="2657494"/>
            <a:ext cx="8602869" cy="2862323"/>
          </a:xfrm>
          <a:prstGeom prst="rect">
            <a:avLst/>
          </a:prstGeom>
          <a:noFill/>
        </p:spPr>
        <p:txBody>
          <a:bodyPr wrap="square" rtlCol="0">
            <a:spAutoFit/>
          </a:bodyPr>
          <a:lstStyle/>
          <a:p>
            <a:r>
              <a:rPr lang="en-US" b="1" dirty="0">
                <a:solidFill>
                  <a:schemeClr val="bg1"/>
                </a:solidFill>
              </a:rPr>
              <a:t>7:30 </a:t>
            </a:r>
            <a:r>
              <a:rPr lang="en-US" b="1" dirty="0" smtClean="0">
                <a:solidFill>
                  <a:schemeClr val="bg1"/>
                </a:solidFill>
              </a:rPr>
              <a:t> Play a </a:t>
            </a:r>
            <a:r>
              <a:rPr lang="en-US" b="1" dirty="0">
                <a:solidFill>
                  <a:schemeClr val="bg1"/>
                </a:solidFill>
              </a:rPr>
              <a:t>videogame online with some virtual people you have never met – many types of personal information can be collected through online gaming: everything from names, addresses and credit card information for billing purposes, to email addresses and IP addresses, down to feedback rankings from others, digital images and personalized profiles</a:t>
            </a:r>
            <a:r>
              <a:rPr lang="en-US" b="1" dirty="0" smtClean="0">
                <a:solidFill>
                  <a:schemeClr val="bg1"/>
                </a:solidFill>
              </a:rPr>
              <a:t>.</a:t>
            </a:r>
          </a:p>
          <a:p>
            <a:endParaRPr lang="en-US" b="1" dirty="0">
              <a:solidFill>
                <a:schemeClr val="bg1"/>
              </a:solidFill>
            </a:endParaRPr>
          </a:p>
          <a:p>
            <a:r>
              <a:rPr lang="en-US" b="1" dirty="0">
                <a:solidFill>
                  <a:schemeClr val="bg1"/>
                </a:solidFill>
              </a:rPr>
              <a:t>9:05 </a:t>
            </a:r>
            <a:r>
              <a:rPr lang="en-US" b="1" dirty="0" smtClean="0">
                <a:solidFill>
                  <a:schemeClr val="bg1"/>
                </a:solidFill>
              </a:rPr>
              <a:t> Order </a:t>
            </a:r>
            <a:r>
              <a:rPr lang="en-US" b="1" dirty="0">
                <a:solidFill>
                  <a:schemeClr val="bg1"/>
                </a:solidFill>
              </a:rPr>
              <a:t>some clothing and books online – company records personal details and credit card number and may sell the information to database-list-makers. Next time you visit that company’s web site you may see ads tailored directly to your interests, based on what you purchased at this visit.</a:t>
            </a:r>
          </a:p>
        </p:txBody>
      </p:sp>
    </p:spTree>
    <p:extLst>
      <p:ext uri="{BB962C8B-B14F-4D97-AF65-F5344CB8AC3E}">
        <p14:creationId xmlns:p14="http://schemas.microsoft.com/office/powerpoint/2010/main" val="6877454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75206"/>
            <a:ext cx="7612063" cy="5841255"/>
          </a:xfrm>
        </p:spPr>
        <p:txBody>
          <a:bodyPr/>
          <a:lstStyle/>
          <a:p>
            <a:r>
              <a:rPr lang="en-US" b="1" dirty="0" smtClean="0">
                <a:solidFill>
                  <a:schemeClr val="bg1"/>
                </a:solidFill>
                <a:effectLst/>
              </a:rPr>
              <a:t>What kinds of information are people sharing? What should be private and what should be public?</a:t>
            </a:r>
            <a:endParaRPr lang="en-US" b="1" dirty="0">
              <a:solidFill>
                <a:schemeClr val="bg1"/>
              </a:solidFill>
              <a:effectLst/>
            </a:endParaRPr>
          </a:p>
        </p:txBody>
      </p:sp>
    </p:spTree>
    <p:extLst>
      <p:ext uri="{BB962C8B-B14F-4D97-AF65-F5344CB8AC3E}">
        <p14:creationId xmlns:p14="http://schemas.microsoft.com/office/powerpoint/2010/main" val="32331593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037181" cy="1149748"/>
          </a:xfrm>
        </p:spPr>
        <p:txBody>
          <a:bodyPr/>
          <a:lstStyle/>
          <a:p>
            <a:r>
              <a:rPr lang="en-US" sz="3200" dirty="0" smtClean="0"/>
              <a:t>2010 Survey of Teens- What are they Sharing?</a:t>
            </a:r>
            <a:endParaRPr lang="en-US" sz="3200" dirty="0"/>
          </a:p>
        </p:txBody>
      </p:sp>
      <p:pic>
        <p:nvPicPr>
          <p:cNvPr id="3" name="Picture 2" descr="Screen Shot 2014-01-08 at 1.08.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1966172"/>
            <a:ext cx="8191500" cy="4445000"/>
          </a:xfrm>
          <a:prstGeom prst="rect">
            <a:avLst/>
          </a:prstGeom>
        </p:spPr>
      </p:pic>
    </p:spTree>
    <p:extLst>
      <p:ext uri="{BB962C8B-B14F-4D97-AF65-F5344CB8AC3E}">
        <p14:creationId xmlns:p14="http://schemas.microsoft.com/office/powerpoint/2010/main" val="31137913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5" y="346880"/>
            <a:ext cx="9144000" cy="745052"/>
          </a:xfrm>
        </p:spPr>
        <p:txBody>
          <a:bodyPr/>
          <a:lstStyle/>
          <a:p>
            <a:pPr algn="l"/>
            <a:r>
              <a:rPr lang="en-US" sz="3200" dirty="0" smtClean="0"/>
              <a:t>When determining if it is private or public </a:t>
            </a:r>
            <a:br>
              <a:rPr lang="en-US" sz="3200" dirty="0" smtClean="0"/>
            </a:br>
            <a:r>
              <a:rPr lang="en-US" sz="3200" dirty="0" smtClean="0"/>
              <a:t>I should consider:</a:t>
            </a:r>
            <a:endParaRPr lang="en-US" sz="3200" dirty="0"/>
          </a:p>
        </p:txBody>
      </p:sp>
      <p:sp>
        <p:nvSpPr>
          <p:cNvPr id="3" name="Content Placeholder 2"/>
          <p:cNvSpPr>
            <a:spLocks noGrp="1"/>
          </p:cNvSpPr>
          <p:nvPr>
            <p:ph idx="1"/>
          </p:nvPr>
        </p:nvSpPr>
        <p:spPr>
          <a:xfrm>
            <a:off x="0" y="2284628"/>
            <a:ext cx="9144000" cy="5160949"/>
          </a:xfrm>
        </p:spPr>
        <p:txBody>
          <a:bodyPr>
            <a:normAutofit/>
          </a:bodyPr>
          <a:lstStyle/>
          <a:p>
            <a:r>
              <a:rPr lang="en-US" sz="2800" dirty="0" smtClean="0"/>
              <a:t>Who is requesting the information? (friend, parent/relative, employer, government, merchant, stranger)</a:t>
            </a:r>
          </a:p>
          <a:p>
            <a:r>
              <a:rPr lang="en-US" sz="2800" dirty="0" smtClean="0"/>
              <a:t>Am I comfortable in releasing this information in a room full of people that I do not know, or a room full of people that I do know?</a:t>
            </a:r>
          </a:p>
          <a:p>
            <a:r>
              <a:rPr lang="en-US" sz="2800" dirty="0" smtClean="0"/>
              <a:t>Are there security guarantees and protection of privacy notices?</a:t>
            </a:r>
          </a:p>
          <a:p>
            <a:endParaRPr lang="en-US" dirty="0"/>
          </a:p>
        </p:txBody>
      </p:sp>
    </p:spTree>
    <p:extLst>
      <p:ext uri="{BB962C8B-B14F-4D97-AF65-F5344CB8AC3E}">
        <p14:creationId xmlns:p14="http://schemas.microsoft.com/office/powerpoint/2010/main" val="1558668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15" y="79469"/>
            <a:ext cx="8419343" cy="412218"/>
          </a:xfrm>
        </p:spPr>
        <p:txBody>
          <a:bodyPr/>
          <a:lstStyle/>
          <a:p>
            <a:r>
              <a:rPr lang="en-US" dirty="0" smtClean="0"/>
              <a:t>Private or Public?</a:t>
            </a:r>
            <a:endParaRPr lang="en-US" dirty="0"/>
          </a:p>
        </p:txBody>
      </p:sp>
      <p:pic>
        <p:nvPicPr>
          <p:cNvPr id="4" name="Picture 3"/>
          <p:cNvPicPr>
            <a:picLocks noChangeAspect="1"/>
          </p:cNvPicPr>
          <p:nvPr/>
        </p:nvPicPr>
        <p:blipFill>
          <a:blip r:embed="rId3"/>
          <a:stretch>
            <a:fillRect/>
          </a:stretch>
        </p:blipFill>
        <p:spPr>
          <a:xfrm>
            <a:off x="573580" y="542343"/>
            <a:ext cx="7989157" cy="6048683"/>
          </a:xfrm>
          <a:prstGeom prst="rect">
            <a:avLst/>
          </a:prstGeom>
        </p:spPr>
      </p:pic>
      <p:pic>
        <p:nvPicPr>
          <p:cNvPr id="6" name="Picture 5"/>
          <p:cNvPicPr>
            <a:picLocks noChangeAspect="1"/>
          </p:cNvPicPr>
          <p:nvPr/>
        </p:nvPicPr>
        <p:blipFill>
          <a:blip r:embed="rId4"/>
          <a:stretch>
            <a:fillRect/>
          </a:stretch>
        </p:blipFill>
        <p:spPr>
          <a:xfrm>
            <a:off x="81940" y="79469"/>
            <a:ext cx="1041400" cy="3352800"/>
          </a:xfrm>
          <a:prstGeom prst="rect">
            <a:avLst/>
          </a:prstGeom>
        </p:spPr>
      </p:pic>
      <p:pic>
        <p:nvPicPr>
          <p:cNvPr id="7" name="Picture 6"/>
          <p:cNvPicPr>
            <a:picLocks noChangeAspect="1"/>
          </p:cNvPicPr>
          <p:nvPr/>
        </p:nvPicPr>
        <p:blipFill>
          <a:blip r:embed="rId5"/>
          <a:stretch>
            <a:fillRect/>
          </a:stretch>
        </p:blipFill>
        <p:spPr>
          <a:xfrm>
            <a:off x="7614758" y="491687"/>
            <a:ext cx="1193800" cy="2743200"/>
          </a:xfrm>
          <a:prstGeom prst="rect">
            <a:avLst/>
          </a:prstGeom>
        </p:spPr>
      </p:pic>
    </p:spTree>
    <p:extLst>
      <p:ext uri="{BB962C8B-B14F-4D97-AF65-F5344CB8AC3E}">
        <p14:creationId xmlns:p14="http://schemas.microsoft.com/office/powerpoint/2010/main" val="31854067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471198"/>
            <a:ext cx="7612063" cy="391731"/>
          </a:xfrm>
        </p:spPr>
        <p:txBody>
          <a:bodyPr/>
          <a:lstStyle/>
          <a:p>
            <a:r>
              <a:rPr lang="en-US" sz="3600" dirty="0" smtClean="0"/>
              <a:t>Controlling </a:t>
            </a:r>
            <a:r>
              <a:rPr lang="en-US" sz="3600" dirty="0" smtClean="0"/>
              <a:t>personal </a:t>
            </a:r>
            <a:r>
              <a:rPr lang="en-US" sz="3600" dirty="0"/>
              <a:t>i</a:t>
            </a:r>
            <a:r>
              <a:rPr lang="en-US" sz="3600" dirty="0" smtClean="0"/>
              <a:t>nformation</a:t>
            </a:r>
            <a:endParaRPr lang="en-US" sz="3600" dirty="0"/>
          </a:p>
        </p:txBody>
      </p:sp>
      <p:sp>
        <p:nvSpPr>
          <p:cNvPr id="3" name="TextBox 2"/>
          <p:cNvSpPr txBox="1"/>
          <p:nvPr/>
        </p:nvSpPr>
        <p:spPr>
          <a:xfrm>
            <a:off x="629478" y="5908261"/>
            <a:ext cx="7747759" cy="461665"/>
          </a:xfrm>
          <a:prstGeom prst="rect">
            <a:avLst/>
          </a:prstGeom>
          <a:noFill/>
          <a:ln>
            <a:noFill/>
          </a:ln>
        </p:spPr>
        <p:txBody>
          <a:bodyPr wrap="square" rtlCol="0">
            <a:spAutoFit/>
          </a:bodyPr>
          <a:lstStyle/>
          <a:p>
            <a:r>
              <a:rPr lang="en-US" sz="2400" dirty="0" smtClean="0">
                <a:solidFill>
                  <a:schemeClr val="bg1"/>
                </a:solidFill>
                <a:hlinkClick r:id="rId2"/>
              </a:rPr>
              <a:t>http://www.netsmartz.org/NSTeens/PostToBePrivate</a:t>
            </a:r>
            <a:endParaRPr lang="en-US" sz="2400" dirty="0">
              <a:solidFill>
                <a:schemeClr val="bg1"/>
              </a:solidFill>
            </a:endParaRPr>
          </a:p>
        </p:txBody>
      </p:sp>
      <p:pic>
        <p:nvPicPr>
          <p:cNvPr id="5" name="Picture 4" descr="Screen Shot 2014-01-09 at 4.01.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0" y="2099683"/>
            <a:ext cx="5372100" cy="3492500"/>
          </a:xfrm>
          <a:prstGeom prst="rect">
            <a:avLst/>
          </a:prstGeom>
        </p:spPr>
      </p:pic>
      <p:sp>
        <p:nvSpPr>
          <p:cNvPr id="6" name="TextBox 5"/>
          <p:cNvSpPr txBox="1"/>
          <p:nvPr/>
        </p:nvSpPr>
        <p:spPr>
          <a:xfrm>
            <a:off x="408787" y="4556177"/>
            <a:ext cx="1497882" cy="523220"/>
          </a:xfrm>
          <a:prstGeom prst="rect">
            <a:avLst/>
          </a:prstGeom>
          <a:noFill/>
        </p:spPr>
        <p:txBody>
          <a:bodyPr wrap="square" rtlCol="0">
            <a:spAutoFit/>
          </a:bodyPr>
          <a:lstStyle/>
          <a:p>
            <a:r>
              <a:rPr lang="en-US" sz="2800" dirty="0" smtClean="0">
                <a:solidFill>
                  <a:srgbClr val="FFFFFF"/>
                </a:solidFill>
              </a:rPr>
              <a:t>Click</a:t>
            </a:r>
            <a:r>
              <a:rPr lang="en-US" dirty="0" smtClean="0"/>
              <a:t> </a:t>
            </a:r>
            <a:endParaRPr lang="en-US" dirty="0"/>
          </a:p>
        </p:txBody>
      </p:sp>
      <p:cxnSp>
        <p:nvCxnSpPr>
          <p:cNvPr id="8" name="Straight Arrow Connector 7"/>
          <p:cNvCxnSpPr/>
          <p:nvPr/>
        </p:nvCxnSpPr>
        <p:spPr>
          <a:xfrm>
            <a:off x="1204818" y="5341007"/>
            <a:ext cx="179095" cy="567254"/>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48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1033"/>
            <a:ext cx="8992923" cy="494166"/>
          </a:xfrm>
        </p:spPr>
        <p:txBody>
          <a:bodyPr/>
          <a:lstStyle/>
          <a:p>
            <a:r>
              <a:rPr lang="en-US" sz="3600" dirty="0" smtClean="0"/>
              <a:t>Controlling </a:t>
            </a:r>
            <a:r>
              <a:rPr lang="en-US" sz="3600" dirty="0"/>
              <a:t>p</a:t>
            </a:r>
            <a:r>
              <a:rPr lang="en-US" sz="3600" dirty="0" smtClean="0"/>
              <a:t>ersonal </a:t>
            </a:r>
            <a:r>
              <a:rPr lang="en-US" sz="3600" dirty="0"/>
              <a:t>i</a:t>
            </a:r>
            <a:r>
              <a:rPr lang="en-US" sz="3600" dirty="0" smtClean="0"/>
              <a:t>nformation</a:t>
            </a:r>
            <a:endParaRPr lang="en-US" sz="3600" dirty="0"/>
          </a:p>
        </p:txBody>
      </p:sp>
      <p:sp>
        <p:nvSpPr>
          <p:cNvPr id="3" name="TextBox 2"/>
          <p:cNvSpPr txBox="1"/>
          <p:nvPr/>
        </p:nvSpPr>
        <p:spPr>
          <a:xfrm>
            <a:off x="548718" y="5970552"/>
            <a:ext cx="7995611" cy="461665"/>
          </a:xfrm>
          <a:prstGeom prst="rect">
            <a:avLst/>
          </a:prstGeom>
          <a:noFill/>
        </p:spPr>
        <p:txBody>
          <a:bodyPr wrap="square" rtlCol="0">
            <a:spAutoFit/>
          </a:bodyPr>
          <a:lstStyle/>
          <a:p>
            <a:r>
              <a:rPr lang="en-US" sz="2400" dirty="0" smtClean="0">
                <a:ln>
                  <a:solidFill>
                    <a:schemeClr val="bg1"/>
                  </a:solidFill>
                </a:ln>
                <a:solidFill>
                  <a:schemeClr val="bg1"/>
                </a:solidFill>
                <a:hlinkClick r:id="rId2"/>
              </a:rPr>
              <a:t>http://www.netsmartz.org/reallifestories/yourphotofate</a:t>
            </a:r>
            <a:endParaRPr lang="en-US" sz="2400" dirty="0">
              <a:ln>
                <a:solidFill>
                  <a:schemeClr val="bg1"/>
                </a:solidFill>
              </a:ln>
              <a:solidFill>
                <a:schemeClr val="bg1"/>
              </a:solidFill>
            </a:endParaRPr>
          </a:p>
        </p:txBody>
      </p:sp>
      <p:pic>
        <p:nvPicPr>
          <p:cNvPr id="6" name="Picture 5" descr="Screen Shot 2014-01-09 at 4.06.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847" y="1886421"/>
            <a:ext cx="5739625" cy="3779060"/>
          </a:xfrm>
          <a:prstGeom prst="rect">
            <a:avLst/>
          </a:prstGeom>
        </p:spPr>
      </p:pic>
      <p:sp>
        <p:nvSpPr>
          <p:cNvPr id="7" name="TextBox 6"/>
          <p:cNvSpPr txBox="1"/>
          <p:nvPr/>
        </p:nvSpPr>
        <p:spPr>
          <a:xfrm>
            <a:off x="408787" y="4556177"/>
            <a:ext cx="1497882" cy="523220"/>
          </a:xfrm>
          <a:prstGeom prst="rect">
            <a:avLst/>
          </a:prstGeom>
          <a:noFill/>
        </p:spPr>
        <p:txBody>
          <a:bodyPr wrap="square" rtlCol="0">
            <a:spAutoFit/>
          </a:bodyPr>
          <a:lstStyle/>
          <a:p>
            <a:r>
              <a:rPr lang="en-US" sz="2800" dirty="0" smtClean="0">
                <a:solidFill>
                  <a:srgbClr val="FFFFFF"/>
                </a:solidFill>
              </a:rPr>
              <a:t>Click</a:t>
            </a:r>
            <a:r>
              <a:rPr lang="en-US" dirty="0" smtClean="0"/>
              <a:t> </a:t>
            </a:r>
            <a:endParaRPr lang="en-US" dirty="0"/>
          </a:p>
        </p:txBody>
      </p:sp>
      <p:cxnSp>
        <p:nvCxnSpPr>
          <p:cNvPr id="8" name="Straight Arrow Connector 7"/>
          <p:cNvCxnSpPr/>
          <p:nvPr/>
        </p:nvCxnSpPr>
        <p:spPr>
          <a:xfrm>
            <a:off x="993160" y="5098227"/>
            <a:ext cx="325627" cy="872325"/>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691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sz="3600" dirty="0" smtClean="0">
                <a:effectLst/>
              </a:rPr>
              <a:t>Lesson 1: Online Privacy</a:t>
            </a:r>
          </a:p>
          <a:p>
            <a:r>
              <a:rPr lang="en-US" sz="3600" dirty="0" smtClean="0">
                <a:solidFill>
                  <a:schemeClr val="tx2"/>
                </a:solidFill>
                <a:effectLst/>
              </a:rPr>
              <a:t>Lesson 2: Personal Identity – </a:t>
            </a:r>
          </a:p>
          <a:p>
            <a:pPr marL="0" indent="0">
              <a:buNone/>
            </a:pPr>
            <a:r>
              <a:rPr lang="en-US" sz="3600" dirty="0">
                <a:solidFill>
                  <a:schemeClr val="tx2"/>
                </a:solidFill>
              </a:rPr>
              <a:t> </a:t>
            </a:r>
            <a:r>
              <a:rPr lang="en-US" sz="3600" dirty="0" smtClean="0">
                <a:solidFill>
                  <a:schemeClr val="tx2"/>
                </a:solidFill>
              </a:rPr>
              <a:t>  </a:t>
            </a:r>
            <a:r>
              <a:rPr lang="en-US" sz="3600" dirty="0" smtClean="0">
                <a:solidFill>
                  <a:schemeClr val="tx2"/>
                </a:solidFill>
                <a:effectLst/>
              </a:rPr>
              <a:t>Your  </a:t>
            </a:r>
            <a:r>
              <a:rPr lang="en-US" sz="3600" dirty="0">
                <a:solidFill>
                  <a:schemeClr val="tx2"/>
                </a:solidFill>
                <a:effectLst/>
              </a:rPr>
              <a:t>b</a:t>
            </a:r>
            <a:r>
              <a:rPr lang="en-US" sz="3600" dirty="0" smtClean="0">
                <a:solidFill>
                  <a:schemeClr val="tx2"/>
                </a:solidFill>
                <a:effectLst/>
              </a:rPr>
              <a:t>rand and reputation.</a:t>
            </a:r>
          </a:p>
          <a:p>
            <a:r>
              <a:rPr lang="en-US" sz="3600" dirty="0" smtClean="0">
                <a:solidFill>
                  <a:schemeClr val="tx2"/>
                </a:solidFill>
                <a:effectLst/>
              </a:rPr>
              <a:t>Lesson 3: Digital Communication</a:t>
            </a:r>
          </a:p>
          <a:p>
            <a:r>
              <a:rPr lang="en-US" sz="3600" dirty="0" smtClean="0">
                <a:solidFill>
                  <a:schemeClr val="tx2"/>
                </a:solidFill>
                <a:effectLst/>
              </a:rPr>
              <a:t>Lesson 4: Digital Etiquette</a:t>
            </a:r>
            <a:endParaRPr lang="en-US" sz="3600" dirty="0">
              <a:solidFill>
                <a:schemeClr val="tx2"/>
              </a:solidFill>
              <a:effectLst/>
            </a:endParaRPr>
          </a:p>
        </p:txBody>
      </p:sp>
    </p:spTree>
    <p:extLst>
      <p:ext uri="{BB962C8B-B14F-4D97-AF65-F5344CB8AC3E}">
        <p14:creationId xmlns:p14="http://schemas.microsoft.com/office/powerpoint/2010/main" val="18733529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Think about your </a:t>
            </a:r>
            <a:br>
              <a:rPr lang="en-US" sz="3600" dirty="0" smtClean="0"/>
            </a:br>
            <a:r>
              <a:rPr lang="en-US" sz="3600" dirty="0" smtClean="0"/>
              <a:t>Digital Footprint</a:t>
            </a:r>
            <a:endParaRPr lang="en-US" sz="3600" dirty="0"/>
          </a:p>
        </p:txBody>
      </p:sp>
      <p:pic>
        <p:nvPicPr>
          <p:cNvPr id="7" name="Picture 6"/>
          <p:cNvPicPr>
            <a:picLocks noChangeAspect="1"/>
          </p:cNvPicPr>
          <p:nvPr/>
        </p:nvPicPr>
        <p:blipFill>
          <a:blip r:embed="rId2"/>
          <a:stretch>
            <a:fillRect/>
          </a:stretch>
        </p:blipFill>
        <p:spPr>
          <a:xfrm>
            <a:off x="2365505" y="1772402"/>
            <a:ext cx="4206141" cy="4896211"/>
          </a:xfrm>
          <a:prstGeom prst="rect">
            <a:avLst/>
          </a:prstGeom>
        </p:spPr>
      </p:pic>
    </p:spTree>
    <p:extLst>
      <p:ext uri="{BB962C8B-B14F-4D97-AF65-F5344CB8AC3E}">
        <p14:creationId xmlns:p14="http://schemas.microsoft.com/office/powerpoint/2010/main" val="15203800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262" y="407426"/>
            <a:ext cx="8724347" cy="655914"/>
          </a:xfrm>
        </p:spPr>
        <p:txBody>
          <a:bodyPr/>
          <a:lstStyle/>
          <a:p>
            <a:pPr algn="l"/>
            <a:r>
              <a:rPr lang="en-US" sz="3600" dirty="0" smtClean="0"/>
              <a:t>Things to consider to protect your privacy and personal information</a:t>
            </a:r>
            <a:endParaRPr lang="en-US" sz="3600" dirty="0"/>
          </a:p>
        </p:txBody>
      </p:sp>
      <p:sp>
        <p:nvSpPr>
          <p:cNvPr id="3" name="Content Placeholder 2"/>
          <p:cNvSpPr>
            <a:spLocks noGrp="1"/>
          </p:cNvSpPr>
          <p:nvPr>
            <p:ph idx="1"/>
          </p:nvPr>
        </p:nvSpPr>
        <p:spPr>
          <a:xfrm>
            <a:off x="100951" y="1815721"/>
            <a:ext cx="8943658" cy="5905345"/>
          </a:xfrm>
        </p:spPr>
        <p:txBody>
          <a:bodyPr>
            <a:noAutofit/>
          </a:bodyPr>
          <a:lstStyle/>
          <a:p>
            <a:r>
              <a:rPr lang="en-US" sz="2100" b="1" dirty="0" smtClean="0">
                <a:cs typeface="Calibri"/>
              </a:rPr>
              <a:t>Learn </a:t>
            </a:r>
            <a:r>
              <a:rPr lang="en-US" sz="2100" b="1" dirty="0">
                <a:cs typeface="Calibri"/>
              </a:rPr>
              <a:t>about the </a:t>
            </a:r>
            <a:r>
              <a:rPr lang="en-US" sz="2100" b="1" u="sng" dirty="0">
                <a:cs typeface="Calibri"/>
              </a:rPr>
              <a:t>privacy controls </a:t>
            </a:r>
            <a:r>
              <a:rPr lang="en-US" sz="2100" b="1" dirty="0">
                <a:cs typeface="Calibri"/>
              </a:rPr>
              <a:t>on your </a:t>
            </a:r>
            <a:r>
              <a:rPr lang="en-US" sz="2100" b="1" dirty="0" err="1">
                <a:cs typeface="Calibri"/>
              </a:rPr>
              <a:t>favourite</a:t>
            </a:r>
            <a:r>
              <a:rPr lang="en-US" sz="2100" b="1" dirty="0">
                <a:cs typeface="Calibri"/>
              </a:rPr>
              <a:t> websites and use them. Sites like Yahoo! and Facebook let you control the information you share with your friends, connections </a:t>
            </a:r>
            <a:r>
              <a:rPr lang="en-US" sz="2100" b="1" dirty="0" smtClean="0">
                <a:cs typeface="Calibri"/>
              </a:rPr>
              <a:t>and </a:t>
            </a:r>
            <a:r>
              <a:rPr lang="en-US" sz="2100" b="1" dirty="0">
                <a:cs typeface="Calibri"/>
              </a:rPr>
              <a:t>the world</a:t>
            </a:r>
            <a:r>
              <a:rPr lang="en-US" sz="2100" b="1" dirty="0" smtClean="0">
                <a:cs typeface="Calibri"/>
              </a:rPr>
              <a:t>.</a:t>
            </a:r>
          </a:p>
          <a:p>
            <a:r>
              <a:rPr lang="en-US" sz="2100" b="1" dirty="0">
                <a:cs typeface="Calibri"/>
              </a:rPr>
              <a:t>Know your connections. As much as possible, only let people you know in real life connect with you online. When people try to add you as a connection, if you don’t really know them, block them so they can’t contact you again</a:t>
            </a:r>
            <a:r>
              <a:rPr lang="en-US" sz="2100" b="1" dirty="0" smtClean="0">
                <a:cs typeface="Calibri"/>
              </a:rPr>
              <a:t>.</a:t>
            </a:r>
          </a:p>
          <a:p>
            <a:r>
              <a:rPr lang="en-US" sz="2100" b="1" dirty="0">
                <a:cs typeface="Calibri"/>
              </a:rPr>
              <a:t>Protect your personal information. Posting personal information or photos can identify you to strangers and put your safety at risk. Never reveal your full name, address, phone number, school, email address or other personal information to people unless you’re </a:t>
            </a:r>
            <a:r>
              <a:rPr lang="en-US" sz="2100" b="1" dirty="0" smtClean="0">
                <a:cs typeface="Calibri"/>
              </a:rPr>
              <a:t>friends </a:t>
            </a:r>
            <a:r>
              <a:rPr lang="en-US" sz="2100" b="1" dirty="0">
                <a:cs typeface="Calibri"/>
              </a:rPr>
              <a:t>in real </a:t>
            </a:r>
            <a:r>
              <a:rPr lang="en-US" sz="2100" b="1" dirty="0" smtClean="0">
                <a:cs typeface="Calibri"/>
              </a:rPr>
              <a:t>life or the information is required by government, employer, etc..</a:t>
            </a:r>
            <a:endParaRPr lang="en-US" sz="2100" b="1" dirty="0">
              <a:cs typeface="Calibri"/>
            </a:endParaRPr>
          </a:p>
        </p:txBody>
      </p:sp>
    </p:spTree>
    <p:extLst>
      <p:ext uri="{BB962C8B-B14F-4D97-AF65-F5344CB8AC3E}">
        <p14:creationId xmlns:p14="http://schemas.microsoft.com/office/powerpoint/2010/main" val="3923119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913" y="1579219"/>
            <a:ext cx="8691217" cy="5168348"/>
          </a:xfrm>
        </p:spPr>
        <p:txBody>
          <a:bodyPr>
            <a:normAutofit lnSpcReduction="10000"/>
          </a:bodyPr>
          <a:lstStyle/>
          <a:p>
            <a:r>
              <a:rPr lang="en-US" sz="2100" b="1" dirty="0"/>
              <a:t>Think before you post. Once you put something online, it’s impossible to take it back. Images, text and videos can be copied and reposted over and over without you knowing. So even if just your friends can see what you post, that content could end up anywhere on the Web, which makes it hard and </a:t>
            </a:r>
            <a:r>
              <a:rPr lang="en-US" sz="2100" b="1" dirty="0" smtClean="0"/>
              <a:t>virtually </a:t>
            </a:r>
            <a:r>
              <a:rPr lang="en-US" sz="2100" b="1" dirty="0"/>
              <a:t>impossible to </a:t>
            </a:r>
            <a:r>
              <a:rPr lang="en-US" sz="2100" b="1" dirty="0" smtClean="0"/>
              <a:t>remove.</a:t>
            </a:r>
          </a:p>
          <a:p>
            <a:r>
              <a:rPr lang="en-US" sz="2100" b="1" dirty="0"/>
              <a:t>Watch out for your friends. You play a part in creating your friends' digital reputations too. Whenever you post videos, tag people in photos or comment on their profiles, you risk revealing private information about your friends. Before you share it, stop and remember that what you post is permanent</a:t>
            </a:r>
            <a:r>
              <a:rPr lang="en-US" sz="2100" b="1" dirty="0" smtClean="0"/>
              <a:t>.</a:t>
            </a:r>
          </a:p>
          <a:p>
            <a:r>
              <a:rPr lang="en-US" sz="2100" b="1" dirty="0"/>
              <a:t>Keep an eye on your digital reputation. Search for your name once a month to see what comes up. If you find information that isn’t true or that shouldn’t be public, work with the person who posted it or the hosting website to take it down</a:t>
            </a:r>
            <a:r>
              <a:rPr lang="en-US" sz="2100" b="1" dirty="0" smtClean="0"/>
              <a:t>.</a:t>
            </a:r>
          </a:p>
          <a:p>
            <a:endParaRPr lang="en-US" sz="2100" dirty="0"/>
          </a:p>
        </p:txBody>
      </p:sp>
      <p:sp>
        <p:nvSpPr>
          <p:cNvPr id="2" name="TextBox 1"/>
          <p:cNvSpPr txBox="1"/>
          <p:nvPr/>
        </p:nvSpPr>
        <p:spPr>
          <a:xfrm>
            <a:off x="143565" y="519044"/>
            <a:ext cx="9254435" cy="584776"/>
          </a:xfrm>
          <a:prstGeom prst="rect">
            <a:avLst/>
          </a:prstGeom>
          <a:noFill/>
        </p:spPr>
        <p:txBody>
          <a:bodyPr wrap="square" rtlCol="0">
            <a:spAutoFit/>
          </a:bodyPr>
          <a:lstStyle/>
          <a:p>
            <a:r>
              <a:rPr lang="en-US" sz="3100" dirty="0" smtClean="0"/>
              <a:t>Protecting </a:t>
            </a:r>
            <a:r>
              <a:rPr lang="en-US" sz="3100" dirty="0"/>
              <a:t>your privacy and personal information</a:t>
            </a:r>
          </a:p>
        </p:txBody>
      </p:sp>
    </p:spTree>
    <p:extLst>
      <p:ext uri="{BB962C8B-B14F-4D97-AF65-F5344CB8AC3E}">
        <p14:creationId xmlns:p14="http://schemas.microsoft.com/office/powerpoint/2010/main" val="4034708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Lesson 1: Online </a:t>
            </a:r>
            <a:r>
              <a:rPr lang="en-US" dirty="0" smtClean="0"/>
              <a:t>Privacy</a:t>
            </a:r>
            <a:endParaRPr lang="en-US" dirty="0"/>
          </a:p>
        </p:txBody>
      </p:sp>
    </p:spTree>
    <p:extLst>
      <p:ext uri="{BB962C8B-B14F-4D97-AF65-F5344CB8AC3E}">
        <p14:creationId xmlns:p14="http://schemas.microsoft.com/office/powerpoint/2010/main" val="20784769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3" name="Content Placeholder 2"/>
          <p:cNvSpPr>
            <a:spLocks noGrp="1"/>
          </p:cNvSpPr>
          <p:nvPr>
            <p:ph idx="1"/>
          </p:nvPr>
        </p:nvSpPr>
        <p:spPr>
          <a:xfrm>
            <a:off x="161636" y="2070846"/>
            <a:ext cx="8728364" cy="4182035"/>
          </a:xfrm>
        </p:spPr>
        <p:txBody>
          <a:bodyPr>
            <a:normAutofit lnSpcReduction="10000"/>
          </a:bodyPr>
          <a:lstStyle/>
          <a:p>
            <a:r>
              <a:rPr lang="en-US" sz="3600" dirty="0"/>
              <a:t>I</a:t>
            </a:r>
            <a:r>
              <a:rPr lang="en-US" sz="3600" dirty="0" smtClean="0"/>
              <a:t> </a:t>
            </a:r>
            <a:r>
              <a:rPr lang="en-US" sz="3600" dirty="0"/>
              <a:t>can list ways information can be gathered about </a:t>
            </a:r>
            <a:r>
              <a:rPr lang="en-US" sz="3600" dirty="0" smtClean="0"/>
              <a:t>me </a:t>
            </a:r>
            <a:r>
              <a:rPr lang="en-US" sz="3600" dirty="0"/>
              <a:t>and how the choices I</a:t>
            </a:r>
            <a:r>
              <a:rPr lang="en-US" sz="3600" dirty="0" smtClean="0"/>
              <a:t> </a:t>
            </a:r>
            <a:r>
              <a:rPr lang="en-US" sz="3600" dirty="0"/>
              <a:t>make can control </a:t>
            </a:r>
            <a:r>
              <a:rPr lang="en-US" sz="3600" dirty="0" smtClean="0"/>
              <a:t>my </a:t>
            </a:r>
            <a:r>
              <a:rPr lang="en-US" sz="3600" dirty="0"/>
              <a:t>personal information.</a:t>
            </a:r>
          </a:p>
          <a:p>
            <a:r>
              <a:rPr lang="en-US" sz="3600" dirty="0"/>
              <a:t>I</a:t>
            </a:r>
            <a:r>
              <a:rPr lang="en-US" sz="3600" dirty="0" smtClean="0"/>
              <a:t> can identify the difference between public and private information and what is safe to share </a:t>
            </a:r>
            <a:r>
              <a:rPr lang="en-US" sz="3600" smtClean="0"/>
              <a:t>with everybody.</a:t>
            </a:r>
            <a:endParaRPr lang="en-US" sz="36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647560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show?</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74" y="1720902"/>
            <a:ext cx="8718396" cy="4896833"/>
          </a:xfrm>
          <a:prstGeom prst="rect">
            <a:avLst/>
          </a:prstGeom>
        </p:spPr>
      </p:pic>
    </p:spTree>
    <p:extLst>
      <p:ext uri="{BB962C8B-B14F-4D97-AF65-F5344CB8AC3E}">
        <p14:creationId xmlns:p14="http://schemas.microsoft.com/office/powerpoint/2010/main" val="27333009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20" y="200947"/>
            <a:ext cx="8898180" cy="1375104"/>
          </a:xfrm>
        </p:spPr>
        <p:txBody>
          <a:bodyPr/>
          <a:lstStyle/>
          <a:p>
            <a:pPr algn="l"/>
            <a:r>
              <a:rPr lang="en-US" sz="2400" dirty="0" smtClean="0"/>
              <a:t>The picture below is a global internet </a:t>
            </a:r>
            <a:r>
              <a:rPr lang="en-US" sz="2400" dirty="0"/>
              <a:t>traffic map for an average </a:t>
            </a:r>
            <a:r>
              <a:rPr lang="en-US" sz="2400" dirty="0" smtClean="0"/>
              <a:t>day in </a:t>
            </a:r>
            <a:r>
              <a:rPr lang="en-US" sz="2400" dirty="0"/>
              <a:t>October 2012. It illustrates how </a:t>
            </a:r>
            <a:r>
              <a:rPr lang="en-US" sz="2400" dirty="0" smtClean="0"/>
              <a:t>we</a:t>
            </a:r>
            <a:r>
              <a:rPr lang="en-US" sz="2400" dirty="0"/>
              <a:t> </a:t>
            </a:r>
            <a:r>
              <a:rPr lang="en-US" sz="2400" dirty="0" smtClean="0"/>
              <a:t>live </a:t>
            </a:r>
            <a:r>
              <a:rPr lang="en-US" sz="2400" dirty="0"/>
              <a:t>in a world where information </a:t>
            </a:r>
            <a:r>
              <a:rPr lang="en-US" sz="2400" dirty="0" smtClean="0"/>
              <a:t>flows from </a:t>
            </a:r>
            <a:r>
              <a:rPr lang="en-US" sz="2400" dirty="0"/>
              <a:t>person to person, </a:t>
            </a:r>
            <a:r>
              <a:rPr lang="en-US" sz="2400" dirty="0" smtClean="0"/>
              <a:t>organization to organization</a:t>
            </a:r>
            <a:r>
              <a:rPr lang="en-US" sz="2400" dirty="0"/>
              <a:t>, machine to machine, 24/7.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60" y="1966057"/>
            <a:ext cx="7907233" cy="4441230"/>
          </a:xfrm>
          <a:prstGeom prst="rect">
            <a:avLst/>
          </a:prstGeom>
        </p:spPr>
      </p:pic>
    </p:spTree>
    <p:extLst>
      <p:ext uri="{BB962C8B-B14F-4D97-AF65-F5344CB8AC3E}">
        <p14:creationId xmlns:p14="http://schemas.microsoft.com/office/powerpoint/2010/main" val="24413583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7630"/>
            <a:ext cx="9144000" cy="1239222"/>
          </a:xfrm>
        </p:spPr>
        <p:txBody>
          <a:bodyPr/>
          <a:lstStyle/>
          <a:p>
            <a:r>
              <a:rPr lang="en-US" sz="3600" dirty="0" smtClean="0"/>
              <a:t>Think-Pair-Share</a:t>
            </a:r>
            <a:r>
              <a:rPr lang="en-US" dirty="0" smtClean="0"/>
              <a:t/>
            </a:r>
            <a:br>
              <a:rPr lang="en-US" dirty="0" smtClean="0"/>
            </a:br>
            <a:r>
              <a:rPr lang="en-US" sz="2800" dirty="0" smtClean="0"/>
              <a:t>How do you contribute to the vast global flow of internet traffic? </a:t>
            </a:r>
            <a:r>
              <a:rPr lang="en-US" sz="2800" dirty="0" smtClean="0"/>
              <a:t/>
            </a:r>
            <a:br>
              <a:rPr lang="en-US" sz="2800" dirty="0" smtClean="0"/>
            </a:br>
            <a:endParaRPr lang="en-US" dirty="0"/>
          </a:p>
        </p:txBody>
      </p:sp>
      <p:sp>
        <p:nvSpPr>
          <p:cNvPr id="3" name="Content Placeholder 2"/>
          <p:cNvSpPr>
            <a:spLocks noGrp="1"/>
          </p:cNvSpPr>
          <p:nvPr>
            <p:ph idx="1"/>
          </p:nvPr>
        </p:nvSpPr>
        <p:spPr>
          <a:xfrm>
            <a:off x="765175" y="2270594"/>
            <a:ext cx="7818048" cy="4587406"/>
          </a:xfrm>
        </p:spPr>
        <p:txBody>
          <a:bodyPr>
            <a:normAutofit/>
          </a:bodyPr>
          <a:lstStyle/>
          <a:p>
            <a:r>
              <a:rPr lang="en-US" sz="3200" b="1" dirty="0" smtClean="0"/>
              <a:t>Facebook</a:t>
            </a:r>
          </a:p>
          <a:p>
            <a:r>
              <a:rPr lang="en-US" sz="3200" b="1" dirty="0" smtClean="0"/>
              <a:t>YouTube</a:t>
            </a:r>
          </a:p>
          <a:p>
            <a:r>
              <a:rPr lang="en-US" sz="3200" b="1" dirty="0" err="1" smtClean="0"/>
              <a:t>Instagram</a:t>
            </a:r>
            <a:endParaRPr lang="en-US" sz="3200" b="1" dirty="0" smtClean="0"/>
          </a:p>
          <a:p>
            <a:r>
              <a:rPr lang="en-US" sz="3200" b="1" dirty="0" smtClean="0"/>
              <a:t>Gaming </a:t>
            </a:r>
          </a:p>
          <a:p>
            <a:r>
              <a:rPr lang="en-US" sz="3200" b="1" dirty="0" smtClean="0"/>
              <a:t>Email</a:t>
            </a:r>
          </a:p>
          <a:p>
            <a:r>
              <a:rPr lang="en-US" sz="3200" b="1" dirty="0" smtClean="0"/>
              <a:t>Texts</a:t>
            </a:r>
          </a:p>
          <a:p>
            <a:endParaRPr lang="en-US" sz="3600" b="1" dirty="0"/>
          </a:p>
        </p:txBody>
      </p:sp>
      <p:sp>
        <p:nvSpPr>
          <p:cNvPr id="4" name="TextBox 3"/>
          <p:cNvSpPr txBox="1"/>
          <p:nvPr/>
        </p:nvSpPr>
        <p:spPr>
          <a:xfrm>
            <a:off x="309298" y="1660572"/>
            <a:ext cx="5144947" cy="523220"/>
          </a:xfrm>
          <a:prstGeom prst="rect">
            <a:avLst/>
          </a:prstGeom>
          <a:noFill/>
        </p:spPr>
        <p:txBody>
          <a:bodyPr wrap="square" rtlCol="0">
            <a:spAutoFit/>
          </a:bodyPr>
          <a:lstStyle/>
          <a:p>
            <a:r>
              <a:rPr lang="en-US" sz="2800" dirty="0">
                <a:solidFill>
                  <a:srgbClr val="FFFFFF"/>
                </a:solidFill>
              </a:rPr>
              <a:t>Did you think of these?</a:t>
            </a:r>
          </a:p>
        </p:txBody>
      </p:sp>
    </p:spTree>
    <p:extLst>
      <p:ext uri="{BB962C8B-B14F-4D97-AF65-F5344CB8AC3E}">
        <p14:creationId xmlns:p14="http://schemas.microsoft.com/office/powerpoint/2010/main" val="1894351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8910983" cy="1417638"/>
          </a:xfrm>
        </p:spPr>
        <p:txBody>
          <a:bodyPr/>
          <a:lstStyle/>
          <a:p>
            <a:r>
              <a:rPr lang="en-US" sz="3600" dirty="0" smtClean="0"/>
              <a:t>14 hours and your Digital </a:t>
            </a:r>
            <a:r>
              <a:rPr lang="en-US" sz="3600" dirty="0"/>
              <a:t>T</a:t>
            </a:r>
            <a:r>
              <a:rPr lang="en-US" sz="3600" dirty="0" smtClean="0"/>
              <a:t>rail</a:t>
            </a:r>
            <a:endParaRPr lang="en-US" sz="3600" dirty="0"/>
          </a:p>
        </p:txBody>
      </p:sp>
      <p:sp>
        <p:nvSpPr>
          <p:cNvPr id="3" name="Content Placeholder 2"/>
          <p:cNvSpPr>
            <a:spLocks noGrp="1"/>
          </p:cNvSpPr>
          <p:nvPr>
            <p:ph idx="1"/>
          </p:nvPr>
        </p:nvSpPr>
        <p:spPr/>
        <p:txBody>
          <a:bodyPr>
            <a:normAutofit/>
          </a:bodyPr>
          <a:lstStyle/>
          <a:p>
            <a:r>
              <a:rPr lang="en-US" sz="3200" dirty="0" smtClean="0"/>
              <a:t>Think about an average day in your life. List all the ways you have provided information in one way or another about yourself.</a:t>
            </a:r>
          </a:p>
          <a:p>
            <a:endParaRPr lang="en-US" sz="3200" dirty="0"/>
          </a:p>
          <a:p>
            <a:r>
              <a:rPr lang="en-US" sz="3200" dirty="0" smtClean="0"/>
              <a:t>Discuss and share with a partner</a:t>
            </a:r>
            <a:endParaRPr lang="en-US" sz="3200" dirty="0"/>
          </a:p>
        </p:txBody>
      </p:sp>
    </p:spTree>
    <p:extLst>
      <p:ext uri="{BB962C8B-B14F-4D97-AF65-F5344CB8AC3E}">
        <p14:creationId xmlns:p14="http://schemas.microsoft.com/office/powerpoint/2010/main" val="12757649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66" y="79468"/>
            <a:ext cx="8685648" cy="637575"/>
          </a:xfrm>
        </p:spPr>
        <p:txBody>
          <a:bodyPr/>
          <a:lstStyle/>
          <a:p>
            <a:pPr algn="l"/>
            <a:r>
              <a:rPr lang="en-US" sz="3200" dirty="0" smtClean="0"/>
              <a:t>A Day in one Teen’s Life – Your Digital Trail</a:t>
            </a:r>
            <a:endParaRPr lang="en-US" sz="3200" dirty="0"/>
          </a:p>
        </p:txBody>
      </p:sp>
      <p:sp>
        <p:nvSpPr>
          <p:cNvPr id="4" name="TextBox 3"/>
          <p:cNvSpPr txBox="1"/>
          <p:nvPr/>
        </p:nvSpPr>
        <p:spPr>
          <a:xfrm>
            <a:off x="184366" y="717043"/>
            <a:ext cx="8685648" cy="5909311"/>
          </a:xfrm>
          <a:prstGeom prst="rect">
            <a:avLst/>
          </a:prstGeom>
          <a:noFill/>
        </p:spPr>
        <p:txBody>
          <a:bodyPr wrap="square" rtlCol="0">
            <a:spAutoFit/>
          </a:bodyPr>
          <a:lstStyle/>
          <a:p>
            <a:r>
              <a:rPr lang="en-US" b="1" dirty="0">
                <a:solidFill>
                  <a:schemeClr val="bg1"/>
                </a:solidFill>
              </a:rPr>
              <a:t>7:30 Text a friend – even if you delete the text, it still leaves a digital “print” (and also remains on your friend’s device if they don’t delete it) and could still be accessible and tracked down. </a:t>
            </a:r>
            <a:endParaRPr lang="en-US" b="1" dirty="0" smtClean="0">
              <a:solidFill>
                <a:schemeClr val="bg1"/>
              </a:solidFill>
            </a:endParaRPr>
          </a:p>
          <a:p>
            <a:endParaRPr lang="en-US" b="1" dirty="0">
              <a:solidFill>
                <a:schemeClr val="bg1"/>
              </a:solidFill>
            </a:endParaRPr>
          </a:p>
          <a:p>
            <a:r>
              <a:rPr lang="en-US" b="1" dirty="0" smtClean="0">
                <a:solidFill>
                  <a:schemeClr val="bg1"/>
                </a:solidFill>
              </a:rPr>
              <a:t>8</a:t>
            </a:r>
            <a:r>
              <a:rPr lang="en-US" b="1" dirty="0">
                <a:solidFill>
                  <a:schemeClr val="bg1"/>
                </a:solidFill>
              </a:rPr>
              <a:t>:15 Download an app to your mobile device – online technologies take note of information like your e-mail address, credit card information and what kind of apps you like. Apps can collect all sorts of information about you, including your location and contacts in your address book</a:t>
            </a:r>
            <a:r>
              <a:rPr lang="en-US" b="1" dirty="0" smtClean="0">
                <a:solidFill>
                  <a:schemeClr val="bg1"/>
                </a:solidFill>
              </a:rPr>
              <a:t>.</a:t>
            </a:r>
          </a:p>
          <a:p>
            <a:endParaRPr lang="en-US" b="1" dirty="0">
              <a:solidFill>
                <a:schemeClr val="bg1"/>
              </a:solidFill>
            </a:endParaRPr>
          </a:p>
          <a:p>
            <a:r>
              <a:rPr lang="en-US" b="1" dirty="0" smtClean="0">
                <a:solidFill>
                  <a:schemeClr val="bg1"/>
                </a:solidFill>
              </a:rPr>
              <a:t> </a:t>
            </a:r>
            <a:r>
              <a:rPr lang="en-US" b="1" dirty="0">
                <a:solidFill>
                  <a:schemeClr val="bg1"/>
                </a:solidFill>
              </a:rPr>
              <a:t>8:42 Late for soccer game – call coach to let team know. Cellular phone calls can easily be intercepted; mobile phone technology signals your whereabouts to satellites to deliver calls</a:t>
            </a:r>
            <a:r>
              <a:rPr lang="en-US" b="1" dirty="0" smtClean="0">
                <a:solidFill>
                  <a:schemeClr val="bg1"/>
                </a:solidFill>
              </a:rPr>
              <a:t>.</a:t>
            </a:r>
          </a:p>
          <a:p>
            <a:endParaRPr lang="en-US" b="1" dirty="0">
              <a:solidFill>
                <a:schemeClr val="bg1"/>
              </a:solidFill>
            </a:endParaRPr>
          </a:p>
          <a:p>
            <a:r>
              <a:rPr lang="en-US" b="1" dirty="0" smtClean="0">
                <a:solidFill>
                  <a:schemeClr val="bg1"/>
                </a:solidFill>
              </a:rPr>
              <a:t> </a:t>
            </a:r>
            <a:r>
              <a:rPr lang="en-US" b="1" dirty="0">
                <a:solidFill>
                  <a:schemeClr val="bg1"/>
                </a:solidFill>
              </a:rPr>
              <a:t>9:11 Play a shift in game – people could be recording videos and taking pictures of your game with their mobile phones. They could post these on their </a:t>
            </a:r>
            <a:r>
              <a:rPr lang="en-US" b="1" dirty="0" err="1">
                <a:solidFill>
                  <a:schemeClr val="bg1"/>
                </a:solidFill>
              </a:rPr>
              <a:t>favourite</a:t>
            </a:r>
            <a:r>
              <a:rPr lang="en-US" b="1" dirty="0">
                <a:solidFill>
                  <a:schemeClr val="bg1"/>
                </a:solidFill>
              </a:rPr>
              <a:t> social networking sites, tagging your name</a:t>
            </a:r>
            <a:r>
              <a:rPr lang="en-US" b="1" dirty="0" smtClean="0">
                <a:solidFill>
                  <a:schemeClr val="bg1"/>
                </a:solidFill>
              </a:rPr>
              <a:t>.</a:t>
            </a:r>
          </a:p>
          <a:p>
            <a:endParaRPr lang="en-US" b="1" dirty="0">
              <a:solidFill>
                <a:schemeClr val="bg1"/>
              </a:solidFill>
            </a:endParaRPr>
          </a:p>
          <a:p>
            <a:r>
              <a:rPr lang="en-US" b="1" dirty="0" smtClean="0">
                <a:solidFill>
                  <a:schemeClr val="bg1"/>
                </a:solidFill>
              </a:rPr>
              <a:t> </a:t>
            </a:r>
            <a:r>
              <a:rPr lang="en-US" b="1" dirty="0">
                <a:solidFill>
                  <a:schemeClr val="bg1"/>
                </a:solidFill>
              </a:rPr>
              <a:t>10:37 Send personal e-mail to mom at work – this can be read by mom’s employer; simple deletion does not erase it from the computer’s hard drive or the company’s network</a:t>
            </a:r>
            <a:r>
              <a:rPr lang="en-US" b="1" dirty="0" smtClean="0">
                <a:solidFill>
                  <a:schemeClr val="bg1"/>
                </a:solidFill>
              </a:rPr>
              <a:t>.</a:t>
            </a:r>
          </a:p>
          <a:p>
            <a:endParaRPr lang="en-US" dirty="0"/>
          </a:p>
        </p:txBody>
      </p:sp>
    </p:spTree>
    <p:extLst>
      <p:ext uri="{BB962C8B-B14F-4D97-AF65-F5344CB8AC3E}">
        <p14:creationId xmlns:p14="http://schemas.microsoft.com/office/powerpoint/2010/main" val="947216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Digital Citizenship-1-Privacy">
  <a:themeElements>
    <a:clrScheme name="Custom 8">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2D29B6"/>
      </a:accent5>
      <a:accent6>
        <a:srgbClr val="C00000"/>
      </a:accent6>
      <a:hlink>
        <a:srgbClr val="EBE9E8"/>
      </a:hlink>
      <a:folHlink>
        <a:srgbClr val="F0F0E8"/>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Digital Citizenship-1-Privacy.thmx</Template>
  <TotalTime>414</TotalTime>
  <Words>1919</Words>
  <Application>Microsoft Macintosh PowerPoint</Application>
  <PresentationFormat>On-screen Show (4:3)</PresentationFormat>
  <Paragraphs>128</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Digital Citizenship-1-Privacy</vt:lpstr>
      <vt:lpstr>Christian Citizenship in a Digital World</vt:lpstr>
      <vt:lpstr>Overview</vt:lpstr>
      <vt:lpstr>Lesson 1: Online Privacy</vt:lpstr>
      <vt:lpstr>Lesson Objectives</vt:lpstr>
      <vt:lpstr>What does this show?</vt:lpstr>
      <vt:lpstr>The picture below is a global internet traffic map for an average day in October 2012. It illustrates how we live in a world where information flows from person to person, organization to organization, machine to machine, 24/7.</vt:lpstr>
      <vt:lpstr>Think-Pair-Share How do you contribute to the vast global flow of internet traffic?  </vt:lpstr>
      <vt:lpstr>14 hours and your Digital Trail</vt:lpstr>
      <vt:lpstr>A Day in one Teen’s Life – Your Digital Trail</vt:lpstr>
      <vt:lpstr>A Day in one Teens Life – Your Digital Trail</vt:lpstr>
      <vt:lpstr>A Day in one Teen’s Life – Your Digital Trail</vt:lpstr>
      <vt:lpstr>A Day in one Teen’s Life – Your Digital Trail</vt:lpstr>
      <vt:lpstr>A Day in one Teen’s Life – Your Digital Trail</vt:lpstr>
      <vt:lpstr>What kinds of information are people sharing? What should be private and what should be public?</vt:lpstr>
      <vt:lpstr>2010 Survey of Teens- What are they Sharing?</vt:lpstr>
      <vt:lpstr>When determining if it is private or public  I should consider:</vt:lpstr>
      <vt:lpstr>Private or Public?</vt:lpstr>
      <vt:lpstr>Controlling personal information</vt:lpstr>
      <vt:lpstr>Controlling personal information</vt:lpstr>
      <vt:lpstr>Think about your  Digital Footprint</vt:lpstr>
      <vt:lpstr>Things to consider to protect your privacy and personal information</vt:lpstr>
      <vt:lpstr>PowerPoint Presentation</vt:lpstr>
    </vt:vector>
  </TitlesOfParts>
  <Company>Greater St. Albert Catholic Regional Division No 29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dc:title>
  <dc:creator>Allan Menduk</dc:creator>
  <cp:lastModifiedBy>Karen Pedersen-Bayus</cp:lastModifiedBy>
  <cp:revision>56</cp:revision>
  <dcterms:created xsi:type="dcterms:W3CDTF">2013-12-30T05:46:19Z</dcterms:created>
  <dcterms:modified xsi:type="dcterms:W3CDTF">2014-01-09T23:08:23Z</dcterms:modified>
</cp:coreProperties>
</file>