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16"/>
  </p:notesMasterIdLst>
  <p:sldIdLst>
    <p:sldId id="257" r:id="rId3"/>
    <p:sldId id="258" r:id="rId4"/>
    <p:sldId id="278"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104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436CF-B990-EC41-97C3-C96E7D527819}" type="datetimeFigureOut">
              <a:rPr lang="en-US" smtClean="0"/>
              <a:t>14-01-08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A3FEB-9BE0-1141-9728-9BB204B0AD71}" type="slidenum">
              <a:rPr lang="en-US" smtClean="0"/>
              <a:t>‹#›</a:t>
            </a:fld>
            <a:endParaRPr lang="en-US"/>
          </a:p>
        </p:txBody>
      </p:sp>
    </p:spTree>
    <p:extLst>
      <p:ext uri="{BB962C8B-B14F-4D97-AF65-F5344CB8AC3E}">
        <p14:creationId xmlns:p14="http://schemas.microsoft.com/office/powerpoint/2010/main" val="3000172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“digital dossier” is described in a </a:t>
            </a:r>
            <a:r>
              <a:rPr lang="en-US" smtClean="0"/>
              <a:t>later slide</a:t>
            </a:r>
            <a:endParaRPr lang="en-US"/>
          </a:p>
        </p:txBody>
      </p:sp>
      <p:sp>
        <p:nvSpPr>
          <p:cNvPr id="4" name="Slide Number Placeholder 3"/>
          <p:cNvSpPr>
            <a:spLocks noGrp="1"/>
          </p:cNvSpPr>
          <p:nvPr>
            <p:ph type="sldNum" sz="quarter" idx="10"/>
          </p:nvPr>
        </p:nvSpPr>
        <p:spPr/>
        <p:txBody>
          <a:bodyPr/>
          <a:lstStyle/>
          <a:p>
            <a:fld id="{F57A3FEB-9BE0-1141-9728-9BB204B0AD71}" type="slidenum">
              <a:rPr lang="en-US" smtClean="0"/>
              <a:t>5</a:t>
            </a:fld>
            <a:endParaRPr lang="en-US"/>
          </a:p>
        </p:txBody>
      </p:sp>
    </p:spTree>
    <p:extLst>
      <p:ext uri="{BB962C8B-B14F-4D97-AF65-F5344CB8AC3E}">
        <p14:creationId xmlns:p14="http://schemas.microsoft.com/office/powerpoint/2010/main" val="206990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Tree>
    <p:extLst>
      <p:ext uri="{BB962C8B-B14F-4D97-AF65-F5344CB8AC3E}">
        <p14:creationId xmlns:p14="http://schemas.microsoft.com/office/powerpoint/2010/main" val="30619719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p:txBody>
          <a:bodyPr/>
          <a:lstStyle/>
          <a:p>
            <a:endParaRPr lang="en-US">
              <a:solidFill>
                <a:prstClr val="white"/>
              </a:solidFill>
              <a:latin typeface="Book Antiqua"/>
            </a:endParaRPr>
          </a:p>
        </p:txBody>
      </p:sp>
      <p:sp>
        <p:nvSpPr>
          <p:cNvPr id="7" name="Slide Number Placeholder 6"/>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32524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latin typeface="Book Antiqua"/>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solidFill>
                  <a:srgbClr val="09213B"/>
                </a:solidFill>
                <a:latin typeface="Book Antiqua"/>
              </a:rPr>
              <a:pPr/>
              <a:t>‹#›</a:t>
            </a:fld>
            <a:endParaRPr lang="en-US">
              <a:solidFill>
                <a:srgbClr val="09213B"/>
              </a:solidFill>
              <a:latin typeface="Book Antiqua"/>
            </a:endParaRP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1844066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37997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47539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Tree>
    <p:extLst>
      <p:ext uri="{BB962C8B-B14F-4D97-AF65-F5344CB8AC3E}">
        <p14:creationId xmlns:p14="http://schemas.microsoft.com/office/powerpoint/2010/main" val="14916705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94071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6553105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8284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p:txBody>
          <a:bodyPr/>
          <a:lstStyle/>
          <a:p>
            <a:endParaRPr lang="en-US">
              <a:solidFill>
                <a:prstClr val="white"/>
              </a:solidFill>
              <a:latin typeface="Book Antiqua"/>
            </a:endParaRPr>
          </a:p>
        </p:txBody>
      </p:sp>
      <p:sp>
        <p:nvSpPr>
          <p:cNvPr id="7" name="Slide Number Placeholder 6"/>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170537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8" name="Footer Placeholder 7"/>
          <p:cNvSpPr>
            <a:spLocks noGrp="1"/>
          </p:cNvSpPr>
          <p:nvPr>
            <p:ph type="ftr" sz="quarter" idx="11"/>
          </p:nvPr>
        </p:nvSpPr>
        <p:spPr/>
        <p:txBody>
          <a:bodyPr/>
          <a:lstStyle/>
          <a:p>
            <a:endParaRPr lang="en-US">
              <a:solidFill>
                <a:prstClr val="white"/>
              </a:solidFill>
              <a:latin typeface="Book Antiqua"/>
            </a:endParaRPr>
          </a:p>
        </p:txBody>
      </p:sp>
      <p:sp>
        <p:nvSpPr>
          <p:cNvPr id="9" name="Slide Number Placeholder 8"/>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3473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850900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4" name="Footer Placeholder 3"/>
          <p:cNvSpPr>
            <a:spLocks noGrp="1"/>
          </p:cNvSpPr>
          <p:nvPr>
            <p:ph type="ftr" sz="quarter" idx="11"/>
          </p:nvPr>
        </p:nvSpPr>
        <p:spPr/>
        <p:txBody>
          <a:bodyPr/>
          <a:lstStyle/>
          <a:p>
            <a:endParaRPr lang="en-US">
              <a:solidFill>
                <a:prstClr val="white"/>
              </a:solidFill>
              <a:latin typeface="Book Antiqua"/>
            </a:endParaRPr>
          </a:p>
        </p:txBody>
      </p:sp>
      <p:sp>
        <p:nvSpPr>
          <p:cNvPr id="5" name="Slide Number Placeholder 4"/>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257488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3" name="Footer Placeholder 2"/>
          <p:cNvSpPr>
            <a:spLocks noGrp="1"/>
          </p:cNvSpPr>
          <p:nvPr>
            <p:ph type="ftr" sz="quarter" idx="11"/>
          </p:nvPr>
        </p:nvSpPr>
        <p:spPr/>
        <p:txBody>
          <a:bodyPr/>
          <a:lstStyle/>
          <a:p>
            <a:endParaRPr lang="en-US">
              <a:solidFill>
                <a:prstClr val="white"/>
              </a:solidFill>
              <a:latin typeface="Book Antiqua"/>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40037853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latin typeface="Book Antiqua"/>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solidFill>
                  <a:srgbClr val="09213B"/>
                </a:solidFill>
                <a:latin typeface="Book Antiqua"/>
              </a:rPr>
              <a:pPr/>
              <a:t>‹#›</a:t>
            </a:fld>
            <a:endParaRPr lang="en-US">
              <a:solidFill>
                <a:srgbClr val="09213B"/>
              </a:solidFill>
              <a:latin typeface="Book Antiqua"/>
            </a:endParaRPr>
          </a:p>
        </p:txBody>
      </p:sp>
    </p:spTree>
    <p:extLst>
      <p:ext uri="{BB962C8B-B14F-4D97-AF65-F5344CB8AC3E}">
        <p14:creationId xmlns:p14="http://schemas.microsoft.com/office/powerpoint/2010/main" val="407960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p:txBody>
          <a:bodyPr/>
          <a:lstStyle/>
          <a:p>
            <a:endParaRPr lang="en-US">
              <a:solidFill>
                <a:prstClr val="white"/>
              </a:solidFill>
              <a:latin typeface="Book Antiqua"/>
            </a:endParaRPr>
          </a:p>
        </p:txBody>
      </p:sp>
      <p:sp>
        <p:nvSpPr>
          <p:cNvPr id="7" name="Slide Number Placeholder 6"/>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733535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latin typeface="Book Antiqua"/>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solidFill>
                  <a:srgbClr val="09213B"/>
                </a:solidFill>
                <a:latin typeface="Book Antiqua"/>
              </a:rPr>
              <a:pPr/>
              <a:t>‹#›</a:t>
            </a:fld>
            <a:endParaRPr lang="en-US">
              <a:solidFill>
                <a:srgbClr val="09213B"/>
              </a:solidFill>
              <a:latin typeface="Book Antiqua"/>
            </a:endParaRP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244719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21200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42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4943347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78495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p:txBody>
          <a:bodyPr/>
          <a:lstStyle/>
          <a:p>
            <a:endParaRPr lang="en-US">
              <a:solidFill>
                <a:prstClr val="white"/>
              </a:solidFill>
              <a:latin typeface="Book Antiqua"/>
            </a:endParaRPr>
          </a:p>
        </p:txBody>
      </p:sp>
      <p:sp>
        <p:nvSpPr>
          <p:cNvPr id="7" name="Slide Number Placeholder 6"/>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418902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8" name="Footer Placeholder 7"/>
          <p:cNvSpPr>
            <a:spLocks noGrp="1"/>
          </p:cNvSpPr>
          <p:nvPr>
            <p:ph type="ftr" sz="quarter" idx="11"/>
          </p:nvPr>
        </p:nvSpPr>
        <p:spPr/>
        <p:txBody>
          <a:bodyPr/>
          <a:lstStyle/>
          <a:p>
            <a:endParaRPr lang="en-US">
              <a:solidFill>
                <a:prstClr val="white"/>
              </a:solidFill>
              <a:latin typeface="Book Antiqua"/>
            </a:endParaRPr>
          </a:p>
        </p:txBody>
      </p:sp>
      <p:sp>
        <p:nvSpPr>
          <p:cNvPr id="9" name="Slide Number Placeholder 8"/>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68365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4" name="Footer Placeholder 3"/>
          <p:cNvSpPr>
            <a:spLocks noGrp="1"/>
          </p:cNvSpPr>
          <p:nvPr>
            <p:ph type="ftr" sz="quarter" idx="11"/>
          </p:nvPr>
        </p:nvSpPr>
        <p:spPr/>
        <p:txBody>
          <a:bodyPr/>
          <a:lstStyle/>
          <a:p>
            <a:endParaRPr lang="en-US">
              <a:solidFill>
                <a:prstClr val="white"/>
              </a:solidFill>
              <a:latin typeface="Book Antiqua"/>
            </a:endParaRPr>
          </a:p>
        </p:txBody>
      </p:sp>
      <p:sp>
        <p:nvSpPr>
          <p:cNvPr id="5" name="Slide Number Placeholder 4"/>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00207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3" name="Footer Placeholder 2"/>
          <p:cNvSpPr>
            <a:spLocks noGrp="1"/>
          </p:cNvSpPr>
          <p:nvPr>
            <p:ph type="ftr" sz="quarter" idx="11"/>
          </p:nvPr>
        </p:nvSpPr>
        <p:spPr/>
        <p:txBody>
          <a:bodyPr/>
          <a:lstStyle/>
          <a:p>
            <a:endParaRPr lang="en-US">
              <a:solidFill>
                <a:prstClr val="white"/>
              </a:solidFill>
              <a:latin typeface="Book Antiqua"/>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96100083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latin typeface="Book Antiqua"/>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solidFill>
                  <a:srgbClr val="09213B"/>
                </a:solidFill>
                <a:latin typeface="Book Antiqua"/>
              </a:rPr>
              <a:pPr/>
              <a:t>‹#›</a:t>
            </a:fld>
            <a:endParaRPr lang="en-US">
              <a:solidFill>
                <a:srgbClr val="09213B"/>
              </a:solidFill>
              <a:latin typeface="Book Antiqua"/>
            </a:endParaRPr>
          </a:p>
        </p:txBody>
      </p:sp>
    </p:spTree>
    <p:extLst>
      <p:ext uri="{BB962C8B-B14F-4D97-AF65-F5344CB8AC3E}">
        <p14:creationId xmlns:p14="http://schemas.microsoft.com/office/powerpoint/2010/main" val="17506869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solidFill>
                <a:prstClr val="white"/>
              </a:solidFill>
              <a:latin typeface="Book Antiqua"/>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5961049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solidFill>
                  <a:prstClr val="white"/>
                </a:solidFill>
                <a:latin typeface="Book Antiqua"/>
              </a:rPr>
              <a:pPr/>
              <a:t>14-01-08</a:t>
            </a:fld>
            <a:endParaRPr lang="en-US">
              <a:solidFill>
                <a:prstClr val="white"/>
              </a:solidFill>
              <a:latin typeface="Book Antiqua"/>
            </a:endParaRP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solidFill>
                <a:prstClr val="white"/>
              </a:solidFill>
              <a:latin typeface="Book Antiqua"/>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0302505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ZjmrJvL_eg" TargetMode="Externa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orstechnology.com" TargetMode="External"/><Relationship Id="rId3" Type="http://schemas.openxmlformats.org/officeDocument/2006/relationships/hyperlink" Target="http://en.wikipedia.org/wiki/Digital_footpr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6709512" TargetMode="Externa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9IYZVYIV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218404"/>
            <a:ext cx="7471750" cy="1470025"/>
          </a:xfrm>
        </p:spPr>
        <p:txBody>
          <a:bodyPr>
            <a:normAutofit fontScale="90000"/>
          </a:bodyPr>
          <a:lstStyle/>
          <a:p>
            <a:r>
              <a:rPr lang="en-US" dirty="0" smtClean="0"/>
              <a:t>Christian Citizenship in a Digital World</a:t>
            </a:r>
            <a:endParaRPr lang="en-US" dirty="0"/>
          </a:p>
        </p:txBody>
      </p:sp>
      <p:sp>
        <p:nvSpPr>
          <p:cNvPr id="3" name="Subtitle 2"/>
          <p:cNvSpPr>
            <a:spLocks noGrp="1"/>
          </p:cNvSpPr>
          <p:nvPr>
            <p:ph type="subTitle" idx="1"/>
          </p:nvPr>
        </p:nvSpPr>
        <p:spPr>
          <a:xfrm>
            <a:off x="493776" y="4911412"/>
            <a:ext cx="8650224" cy="987552"/>
          </a:xfrm>
        </p:spPr>
        <p:txBody>
          <a:bodyPr>
            <a:noAutofit/>
          </a:bodyPr>
          <a:lstStyle/>
          <a:p>
            <a:r>
              <a:rPr lang="en-US" sz="3600" dirty="0" smtClean="0"/>
              <a:t>Lesson 2:  Personal Identity: </a:t>
            </a:r>
          </a:p>
          <a:p>
            <a:r>
              <a:rPr lang="en-US" sz="3600" dirty="0"/>
              <a:t> </a:t>
            </a:r>
            <a:r>
              <a:rPr lang="en-US" sz="3600" dirty="0" smtClean="0"/>
              <a:t>                 Your brand and reputation</a:t>
            </a:r>
            <a:endParaRPr lang="en-US" sz="3600" dirty="0"/>
          </a:p>
        </p:txBody>
      </p:sp>
    </p:spTree>
    <p:extLst>
      <p:ext uri="{BB962C8B-B14F-4D97-AF65-F5344CB8AC3E}">
        <p14:creationId xmlns:p14="http://schemas.microsoft.com/office/powerpoint/2010/main" val="2117019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 </a:t>
            </a:r>
            <a:r>
              <a:rPr lang="en-US" dirty="0" err="1" smtClean="0"/>
              <a:t>Pipl</a:t>
            </a:r>
            <a:endParaRPr lang="en-US" dirty="0"/>
          </a:p>
        </p:txBody>
      </p:sp>
      <p:sp>
        <p:nvSpPr>
          <p:cNvPr id="3" name="Content Placeholder 2"/>
          <p:cNvSpPr>
            <a:spLocks noGrp="1"/>
          </p:cNvSpPr>
          <p:nvPr>
            <p:ph idx="1"/>
          </p:nvPr>
        </p:nvSpPr>
        <p:spPr/>
        <p:txBody>
          <a:bodyPr/>
          <a:lstStyle/>
          <a:p>
            <a:pPr marL="0" indent="0">
              <a:buNone/>
            </a:pPr>
            <a:r>
              <a:rPr lang="en-US" dirty="0" smtClean="0"/>
              <a:t>Search Time:</a:t>
            </a:r>
          </a:p>
          <a:p>
            <a:pPr marL="0" indent="0">
              <a:buNone/>
            </a:pPr>
            <a:r>
              <a:rPr lang="en-US" dirty="0" smtClean="0"/>
              <a:t>	Use Google and </a:t>
            </a:r>
            <a:r>
              <a:rPr lang="en-US" dirty="0" err="1" smtClean="0"/>
              <a:t>Pipl</a:t>
            </a:r>
            <a:r>
              <a:rPr lang="en-US" dirty="0" smtClean="0"/>
              <a:t> to search your name to see what comes up?</a:t>
            </a:r>
            <a:endParaRPr lang="en-US" dirty="0"/>
          </a:p>
        </p:txBody>
      </p:sp>
      <p:pic>
        <p:nvPicPr>
          <p:cNvPr id="4" name="Picture 3" descr="7288396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530" y="3636152"/>
            <a:ext cx="3334623" cy="2042228"/>
          </a:xfrm>
          <a:prstGeom prst="rect">
            <a:avLst/>
          </a:prstGeom>
        </p:spPr>
      </p:pic>
    </p:spTree>
    <p:extLst>
      <p:ext uri="{BB962C8B-B14F-4D97-AF65-F5344CB8AC3E}">
        <p14:creationId xmlns:p14="http://schemas.microsoft.com/office/powerpoint/2010/main" val="14675419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z="3600" dirty="0" smtClean="0"/>
              <a:t>Control </a:t>
            </a:r>
            <a:r>
              <a:rPr lang="en-US" sz="3600" dirty="0" smtClean="0"/>
              <a:t>your </a:t>
            </a:r>
            <a:r>
              <a:rPr lang="en-US" sz="3600" dirty="0" smtClean="0"/>
              <a:t>f</a:t>
            </a:r>
            <a:r>
              <a:rPr lang="en-US" sz="3600" dirty="0" smtClean="0"/>
              <a:t>ootprint</a:t>
            </a:r>
            <a:br>
              <a:rPr lang="en-US" sz="3600" dirty="0" smtClean="0"/>
            </a:br>
            <a:r>
              <a:rPr lang="en-US" sz="3600" dirty="0" smtClean="0"/>
              <a:t>Some tips:</a:t>
            </a:r>
            <a:endParaRPr lang="en-US" sz="3600" dirty="0"/>
          </a:p>
        </p:txBody>
      </p:sp>
      <p:sp>
        <p:nvSpPr>
          <p:cNvPr id="3" name="Content Placeholder 2"/>
          <p:cNvSpPr>
            <a:spLocks noGrp="1"/>
          </p:cNvSpPr>
          <p:nvPr>
            <p:ph idx="1"/>
          </p:nvPr>
        </p:nvSpPr>
        <p:spPr>
          <a:xfrm>
            <a:off x="261457" y="1736675"/>
            <a:ext cx="8590738" cy="5554017"/>
          </a:xfrm>
        </p:spPr>
        <p:txBody>
          <a:bodyPr>
            <a:normAutofit fontScale="32500" lnSpcReduction="20000"/>
          </a:bodyPr>
          <a:lstStyle/>
          <a:p>
            <a:r>
              <a:rPr lang="en-US" sz="6200" dirty="0" smtClean="0"/>
              <a:t>Never </a:t>
            </a:r>
            <a:r>
              <a:rPr lang="en-US" sz="6200" dirty="0"/>
              <a:t>post anything that you might find embarrassing later. </a:t>
            </a:r>
          </a:p>
          <a:p>
            <a:r>
              <a:rPr lang="en-US" sz="6200" dirty="0"/>
              <a:t>Be careful with the pictures you post on your public profiles. Remember others will see them and judge you based on their content. </a:t>
            </a:r>
          </a:p>
          <a:p>
            <a:r>
              <a:rPr lang="en-US" sz="6200" dirty="0"/>
              <a:t>Change the privacy settings on your social networking sites so that only your Friends can see your information </a:t>
            </a:r>
          </a:p>
          <a:p>
            <a:r>
              <a:rPr lang="en-US" sz="6200" dirty="0"/>
              <a:t>Do not disclose your personal address, phone number, passwords. Bank card numbers...</a:t>
            </a:r>
            <a:r>
              <a:rPr lang="en-US" sz="6200" dirty="0" err="1"/>
              <a:t>etc</a:t>
            </a:r>
            <a:r>
              <a:rPr lang="en-US" sz="6200" dirty="0"/>
              <a:t> even in private messages. There is always the possibility of somebody hacking into your account and finding them. </a:t>
            </a:r>
          </a:p>
          <a:p>
            <a:r>
              <a:rPr lang="en-US" sz="6200" dirty="0"/>
              <a:t>Do not post things to bully, hurt, blackmail, insult, or afflict any kind of harm on others </a:t>
            </a:r>
          </a:p>
          <a:p>
            <a:r>
              <a:rPr lang="en-US" sz="6200" dirty="0"/>
              <a:t>Always keep in mind that once information has been posted online, it can be almost impossible to remove because of archiving and file sharing. Even though you deactivate your accounts, the information may still be retrieved by others. </a:t>
            </a:r>
          </a:p>
          <a:p>
            <a:pPr marL="0" indent="0">
              <a:buNone/>
            </a:pPr>
            <a:endParaRPr lang="en-US" dirty="0"/>
          </a:p>
        </p:txBody>
      </p:sp>
    </p:spTree>
    <p:extLst>
      <p:ext uri="{BB962C8B-B14F-4D97-AF65-F5344CB8AC3E}">
        <p14:creationId xmlns:p14="http://schemas.microsoft.com/office/powerpoint/2010/main" val="3401620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a:xfrm>
            <a:off x="298287" y="1828085"/>
            <a:ext cx="8572584" cy="4380470"/>
          </a:xfrm>
        </p:spPr>
        <p:txBody>
          <a:bodyPr>
            <a:noAutofit/>
          </a:bodyPr>
          <a:lstStyle/>
          <a:p>
            <a:pPr marL="0" indent="0">
              <a:buNone/>
            </a:pPr>
            <a:r>
              <a:rPr lang="en-US" sz="2800" dirty="0" smtClean="0"/>
              <a:t>Your digital footprint can hinder the places you can go, schools you may want to attend, jobs you’d like to get, relationships, friendships and the list goes on.  Every person should have a digital footprint that they control.  Employers may </a:t>
            </a:r>
            <a:r>
              <a:rPr lang="en-US" sz="2800" dirty="0"/>
              <a:t>G</a:t>
            </a:r>
            <a:r>
              <a:rPr lang="en-US" sz="2800" dirty="0" smtClean="0"/>
              <a:t>oogle your name to see what types of positive things you have accomplished and that you have knowledge of social media and other media sources and how they work.</a:t>
            </a:r>
            <a:endParaRPr lang="en-US" sz="2800" dirty="0"/>
          </a:p>
        </p:txBody>
      </p:sp>
      <p:pic>
        <p:nvPicPr>
          <p:cNvPr id="4" name="Picture 3" descr="BU005275.p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217" y="5404125"/>
            <a:ext cx="1525127" cy="1260017"/>
          </a:xfrm>
          <a:prstGeom prst="rect">
            <a:avLst/>
          </a:prstGeom>
        </p:spPr>
      </p:pic>
      <p:sp>
        <p:nvSpPr>
          <p:cNvPr id="6" name="TextBox 5"/>
          <p:cNvSpPr txBox="1"/>
          <p:nvPr/>
        </p:nvSpPr>
        <p:spPr>
          <a:xfrm>
            <a:off x="1040745" y="5839223"/>
            <a:ext cx="1544012" cy="369332"/>
          </a:xfrm>
          <a:prstGeom prst="rect">
            <a:avLst/>
          </a:prstGeom>
          <a:noFill/>
        </p:spPr>
        <p:txBody>
          <a:bodyPr wrap="none" rtlCol="0">
            <a:spAutoFit/>
          </a:bodyPr>
          <a:lstStyle/>
          <a:p>
            <a:r>
              <a:rPr lang="en-US" dirty="0" smtClean="0">
                <a:solidFill>
                  <a:srgbClr val="FF0000"/>
                </a:solidFill>
                <a:latin typeface="Book Antiqua"/>
              </a:rPr>
              <a:t>Click the Bell</a:t>
            </a:r>
            <a:endParaRPr lang="en-US" dirty="0">
              <a:solidFill>
                <a:srgbClr val="FF0000"/>
              </a:solidFill>
              <a:latin typeface="Book Antiqua"/>
            </a:endParaRPr>
          </a:p>
        </p:txBody>
      </p:sp>
    </p:spTree>
    <p:extLst>
      <p:ext uri="{BB962C8B-B14F-4D97-AF65-F5344CB8AC3E}">
        <p14:creationId xmlns:p14="http://schemas.microsoft.com/office/powerpoint/2010/main" val="31461200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242782" y="2481672"/>
            <a:ext cx="8740141" cy="4182035"/>
          </a:xfrm>
        </p:spPr>
        <p:txBody>
          <a:bodyPr/>
          <a:lstStyle/>
          <a:p>
            <a:pPr marL="0" indent="0">
              <a:buNone/>
            </a:pPr>
            <a:r>
              <a:rPr lang="en-US" sz="3200" dirty="0">
                <a:hlinkClick r:id="rId2"/>
              </a:rPr>
              <a:t>http://</a:t>
            </a:r>
            <a:r>
              <a:rPr lang="en-US" sz="3200" dirty="0" smtClean="0">
                <a:hlinkClick r:id="rId2"/>
              </a:rPr>
              <a:t>www.educatorstechnology.com</a:t>
            </a:r>
            <a:endParaRPr lang="en-US" sz="3200" dirty="0" smtClean="0"/>
          </a:p>
          <a:p>
            <a:pPr marL="0" indent="0">
              <a:buNone/>
            </a:pPr>
            <a:r>
              <a:rPr lang="en-US" sz="2800" dirty="0">
                <a:hlinkClick r:id="rId3"/>
              </a:rPr>
              <a:t>http://en.wikipedia.org/wiki/</a:t>
            </a:r>
            <a:r>
              <a:rPr lang="en-US" sz="2800" dirty="0" smtClean="0">
                <a:hlinkClick r:id="rId3"/>
              </a:rPr>
              <a:t>Digital_footprint</a:t>
            </a:r>
            <a:endParaRPr lang="en-US" sz="2800" dirty="0" smtClean="0"/>
          </a:p>
          <a:p>
            <a:pPr marL="0" indent="0">
              <a:buNone/>
            </a:pPr>
            <a:r>
              <a:rPr lang="en-US" sz="2800" dirty="0"/>
              <a:t>http://</a:t>
            </a:r>
            <a:r>
              <a:rPr lang="en-US" sz="2800" dirty="0" err="1"/>
              <a:t>georgecouros.ca</a:t>
            </a:r>
            <a:r>
              <a:rPr lang="en-US" sz="2800" dirty="0"/>
              <a:t>/blog/my-digital-footprint</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398740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765175" y="2070846"/>
            <a:ext cx="8143130" cy="4182035"/>
          </a:xfrm>
        </p:spPr>
        <p:txBody>
          <a:bodyPr>
            <a:normAutofit/>
          </a:bodyPr>
          <a:lstStyle/>
          <a:p>
            <a:r>
              <a:rPr lang="en-US" sz="3600" dirty="0" smtClean="0">
                <a:solidFill>
                  <a:schemeClr val="tx2"/>
                </a:solidFill>
                <a:effectLst/>
              </a:rPr>
              <a:t>Lesson 1: Online Privacy</a:t>
            </a:r>
          </a:p>
          <a:p>
            <a:r>
              <a:rPr lang="en-US" sz="3600" dirty="0" smtClean="0">
                <a:effectLst/>
              </a:rPr>
              <a:t>Lesson 2: Personal Identity: </a:t>
            </a:r>
          </a:p>
          <a:p>
            <a:pPr marL="0" indent="0">
              <a:buNone/>
            </a:pPr>
            <a:r>
              <a:rPr lang="en-US" sz="3600" dirty="0">
                <a:effectLst/>
              </a:rPr>
              <a:t> </a:t>
            </a:r>
            <a:r>
              <a:rPr lang="en-US" sz="3600" dirty="0" smtClean="0">
                <a:effectLst/>
              </a:rPr>
              <a:t>                   Your  </a:t>
            </a:r>
            <a:r>
              <a:rPr lang="en-US" sz="3600" dirty="0">
                <a:effectLst/>
              </a:rPr>
              <a:t>b</a:t>
            </a:r>
            <a:r>
              <a:rPr lang="en-US" sz="3600" dirty="0" smtClean="0">
                <a:effectLst/>
              </a:rPr>
              <a:t>rand and reputation</a:t>
            </a:r>
          </a:p>
          <a:p>
            <a:r>
              <a:rPr lang="en-US" sz="3600" dirty="0" smtClean="0">
                <a:solidFill>
                  <a:schemeClr val="tx2"/>
                </a:solidFill>
                <a:effectLst/>
              </a:rPr>
              <a:t>Lesson 3: Digital Communication</a:t>
            </a:r>
          </a:p>
          <a:p>
            <a:r>
              <a:rPr lang="en-US" sz="3600" dirty="0" smtClean="0">
                <a:solidFill>
                  <a:schemeClr val="tx2"/>
                </a:solidFill>
                <a:effectLst/>
              </a:rPr>
              <a:t>Lesson 4: Digital Etiquette</a:t>
            </a:r>
            <a:endParaRPr lang="en-US" sz="3600" dirty="0">
              <a:solidFill>
                <a:schemeClr val="tx2"/>
              </a:solidFill>
              <a:effectLst/>
            </a:endParaRPr>
          </a:p>
        </p:txBody>
      </p:sp>
    </p:spTree>
    <p:extLst>
      <p:ext uri="{BB962C8B-B14F-4D97-AF65-F5344CB8AC3E}">
        <p14:creationId xmlns:p14="http://schemas.microsoft.com/office/powerpoint/2010/main" val="253811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3776" y="3776472"/>
            <a:ext cx="8337568" cy="1470025"/>
          </a:xfrm>
        </p:spPr>
        <p:txBody>
          <a:bodyPr>
            <a:normAutofit fontScale="90000"/>
          </a:bodyPr>
          <a:lstStyle/>
          <a:p>
            <a:r>
              <a:rPr lang="en-US" dirty="0"/>
              <a:t>Lesson </a:t>
            </a:r>
            <a:r>
              <a:rPr lang="en-US" dirty="0" smtClean="0"/>
              <a:t>2: Personal Identity</a:t>
            </a:r>
            <a:br>
              <a:rPr lang="en-US" dirty="0" smtClean="0"/>
            </a:br>
            <a:r>
              <a:rPr lang="en-US" dirty="0"/>
              <a:t> </a:t>
            </a:r>
            <a:r>
              <a:rPr lang="en-US" dirty="0" smtClean="0"/>
              <a:t>                </a:t>
            </a:r>
            <a:r>
              <a:rPr lang="en-US" sz="4000" dirty="0" smtClean="0"/>
              <a:t>Your brand and reputation  </a:t>
            </a:r>
            <a:endParaRPr lang="en-US" sz="4000" dirty="0"/>
          </a:p>
        </p:txBody>
      </p:sp>
    </p:spTree>
    <p:extLst>
      <p:ext uri="{BB962C8B-B14F-4D97-AF65-F5344CB8AC3E}">
        <p14:creationId xmlns:p14="http://schemas.microsoft.com/office/powerpoint/2010/main" val="1580544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a:xfrm>
            <a:off x="297868" y="1851327"/>
            <a:ext cx="8669758" cy="4182035"/>
          </a:xfrm>
        </p:spPr>
        <p:txBody>
          <a:bodyPr>
            <a:noAutofit/>
          </a:bodyPr>
          <a:lstStyle/>
          <a:p>
            <a:r>
              <a:rPr lang="en-US" sz="3600" dirty="0"/>
              <a:t>I</a:t>
            </a:r>
            <a:r>
              <a:rPr lang="en-US" sz="3600" dirty="0" smtClean="0"/>
              <a:t> can describe how I can control my personal online profile.</a:t>
            </a:r>
          </a:p>
          <a:p>
            <a:r>
              <a:rPr lang="en-US" sz="3600" dirty="0"/>
              <a:t>I</a:t>
            </a:r>
            <a:r>
              <a:rPr lang="en-US" sz="3600" dirty="0" smtClean="0"/>
              <a:t> am learning how to build my personal online portfolio.</a:t>
            </a:r>
          </a:p>
          <a:p>
            <a:r>
              <a:rPr lang="en-US" sz="3600" dirty="0"/>
              <a:t>I</a:t>
            </a:r>
            <a:r>
              <a:rPr lang="en-US" sz="3600" dirty="0" smtClean="0"/>
              <a:t> am learning how to create my own digital footprint.</a:t>
            </a:r>
          </a:p>
          <a:p>
            <a:pPr marL="0" indent="0">
              <a:buNone/>
            </a:pPr>
            <a:r>
              <a:rPr lang="en-US" sz="3600" dirty="0"/>
              <a:t>	</a:t>
            </a:r>
          </a:p>
        </p:txBody>
      </p:sp>
    </p:spTree>
    <p:extLst>
      <p:ext uri="{BB962C8B-B14F-4D97-AF65-F5344CB8AC3E}">
        <p14:creationId xmlns:p14="http://schemas.microsoft.com/office/powerpoint/2010/main" val="31909608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69366" y="1801432"/>
            <a:ext cx="8677419" cy="4876157"/>
          </a:xfrm>
        </p:spPr>
        <p:txBody>
          <a:bodyPr>
            <a:noAutofit/>
          </a:bodyPr>
          <a:lstStyle/>
          <a:p>
            <a:r>
              <a:rPr lang="en-US" sz="3200" dirty="0"/>
              <a:t>Have you ever </a:t>
            </a:r>
            <a:r>
              <a:rPr lang="en-US" sz="3200" dirty="0" err="1"/>
              <a:t>Googled</a:t>
            </a:r>
            <a:r>
              <a:rPr lang="en-US" sz="3200" dirty="0"/>
              <a:t> yourself ? </a:t>
            </a:r>
            <a:endParaRPr lang="en-US" sz="3200" dirty="0" smtClean="0"/>
          </a:p>
          <a:p>
            <a:r>
              <a:rPr lang="en-US" sz="3200" dirty="0" smtClean="0"/>
              <a:t>Have </a:t>
            </a:r>
            <a:r>
              <a:rPr lang="en-US" sz="3200" dirty="0"/>
              <a:t>you ever checked your virtual identity? </a:t>
            </a:r>
            <a:endParaRPr lang="en-US" sz="3200" dirty="0" smtClean="0"/>
          </a:p>
          <a:p>
            <a:r>
              <a:rPr lang="en-US" sz="3200" dirty="0" smtClean="0"/>
              <a:t>Do </a:t>
            </a:r>
            <a:r>
              <a:rPr lang="en-US" sz="3200" dirty="0"/>
              <a:t>you know that you leave a digital footprint every time you get online? </a:t>
            </a:r>
            <a:endParaRPr lang="en-US" sz="3200" dirty="0" smtClean="0"/>
          </a:p>
          <a:p>
            <a:r>
              <a:rPr lang="en-US" sz="3200" dirty="0" smtClean="0"/>
              <a:t>Do </a:t>
            </a:r>
            <a:r>
              <a:rPr lang="en-US" sz="3200" dirty="0"/>
              <a:t>you know that whatever you do online is accumulated into </a:t>
            </a:r>
            <a:r>
              <a:rPr lang="en-US" sz="3200"/>
              <a:t>a </a:t>
            </a:r>
            <a:r>
              <a:rPr lang="en-US" sz="3200" smtClean="0"/>
              <a:t>“digital dossier”  </a:t>
            </a:r>
            <a:r>
              <a:rPr lang="en-US" sz="3200" dirty="0"/>
              <a:t> traceable by others ? </a:t>
            </a:r>
          </a:p>
        </p:txBody>
      </p:sp>
    </p:spTree>
    <p:extLst>
      <p:ext uri="{BB962C8B-B14F-4D97-AF65-F5344CB8AC3E}">
        <p14:creationId xmlns:p14="http://schemas.microsoft.com/office/powerpoint/2010/main" val="37487725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a:t>y</a:t>
            </a:r>
            <a:r>
              <a:rPr lang="en-US" dirty="0" smtClean="0"/>
              <a:t>our Digital Footprint look </a:t>
            </a:r>
            <a:r>
              <a:rPr lang="en-US" dirty="0"/>
              <a:t>l</a:t>
            </a:r>
            <a:r>
              <a:rPr lang="en-US" dirty="0" smtClean="0"/>
              <a:t>ike?</a:t>
            </a:r>
            <a:endParaRPr lang="en-US" dirty="0"/>
          </a:p>
        </p:txBody>
      </p:sp>
      <p:pic>
        <p:nvPicPr>
          <p:cNvPr id="6" name="Content Placeholder 5" descr="digital+footprint.png">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75" r="-3875"/>
          <a:stretch/>
        </p:blipFill>
        <p:spPr>
          <a:xfrm>
            <a:off x="2986214" y="2264347"/>
            <a:ext cx="2981116" cy="3592585"/>
          </a:xfrm>
        </p:spPr>
      </p:pic>
      <p:sp>
        <p:nvSpPr>
          <p:cNvPr id="9" name="TextBox 8"/>
          <p:cNvSpPr txBox="1"/>
          <p:nvPr/>
        </p:nvSpPr>
        <p:spPr>
          <a:xfrm>
            <a:off x="3167182" y="6192046"/>
            <a:ext cx="3182150" cy="400110"/>
          </a:xfrm>
          <a:prstGeom prst="rect">
            <a:avLst/>
          </a:prstGeom>
          <a:noFill/>
        </p:spPr>
        <p:txBody>
          <a:bodyPr wrap="square" rtlCol="0">
            <a:spAutoFit/>
          </a:bodyPr>
          <a:lstStyle/>
          <a:p>
            <a:r>
              <a:rPr lang="en-US" dirty="0" smtClean="0">
                <a:solidFill>
                  <a:prstClr val="black"/>
                </a:solidFill>
                <a:latin typeface="Book Antiqua"/>
              </a:rPr>
              <a:t> </a:t>
            </a:r>
            <a:r>
              <a:rPr lang="en-US" dirty="0" smtClean="0">
                <a:solidFill>
                  <a:schemeClr val="bg1"/>
                </a:solidFill>
                <a:latin typeface="Book Antiqua"/>
              </a:rPr>
              <a:t> </a:t>
            </a:r>
            <a:r>
              <a:rPr lang="en-US" sz="2000" dirty="0" smtClean="0">
                <a:solidFill>
                  <a:schemeClr val="bg1"/>
                </a:solidFill>
                <a:latin typeface="Book Antiqua"/>
              </a:rPr>
              <a:t> Click on this footprint</a:t>
            </a:r>
            <a:endParaRPr lang="en-US" sz="2000" dirty="0">
              <a:solidFill>
                <a:schemeClr val="bg1"/>
              </a:solidFill>
              <a:latin typeface="Book Antiqua"/>
            </a:endParaRPr>
          </a:p>
        </p:txBody>
      </p:sp>
      <p:sp>
        <p:nvSpPr>
          <p:cNvPr id="3" name="TextBox 2"/>
          <p:cNvSpPr txBox="1"/>
          <p:nvPr/>
        </p:nvSpPr>
        <p:spPr>
          <a:xfrm>
            <a:off x="2366569" y="6192046"/>
            <a:ext cx="962020" cy="369332"/>
          </a:xfrm>
          <a:prstGeom prst="rect">
            <a:avLst/>
          </a:prstGeom>
          <a:noFill/>
        </p:spPr>
        <p:txBody>
          <a:bodyPr wrap="square" rtlCol="0">
            <a:spAutoFit/>
          </a:bodyPr>
          <a:lstStyle/>
          <a:p>
            <a:endParaRPr lang="en-US" dirty="0"/>
          </a:p>
        </p:txBody>
      </p:sp>
      <p:cxnSp>
        <p:nvCxnSpPr>
          <p:cNvPr id="5" name="Straight Arrow Connector 4"/>
          <p:cNvCxnSpPr/>
          <p:nvPr/>
        </p:nvCxnSpPr>
        <p:spPr>
          <a:xfrm>
            <a:off x="2756827" y="4303895"/>
            <a:ext cx="820710" cy="0"/>
          </a:xfrm>
          <a:prstGeom prst="straightConnector1">
            <a:avLst/>
          </a:prstGeom>
          <a:ln w="57150">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8551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br>
              <a:rPr lang="en-US" dirty="0" smtClean="0"/>
            </a:br>
            <a:r>
              <a:rPr lang="en-US" dirty="0" smtClean="0"/>
              <a:t>Digital Footprint?</a:t>
            </a:r>
            <a:endParaRPr lang="en-US" dirty="0"/>
          </a:p>
        </p:txBody>
      </p:sp>
      <p:sp>
        <p:nvSpPr>
          <p:cNvPr id="3" name="Content Placeholder 2"/>
          <p:cNvSpPr>
            <a:spLocks noGrp="1"/>
          </p:cNvSpPr>
          <p:nvPr>
            <p:ph idx="1"/>
          </p:nvPr>
        </p:nvSpPr>
        <p:spPr>
          <a:xfrm>
            <a:off x="279611" y="1884107"/>
            <a:ext cx="8591259" cy="4689116"/>
          </a:xfrm>
        </p:spPr>
        <p:txBody>
          <a:bodyPr>
            <a:noAutofit/>
          </a:bodyPr>
          <a:lstStyle/>
          <a:p>
            <a:pPr marL="0" indent="0">
              <a:buNone/>
            </a:pPr>
            <a:r>
              <a:rPr lang="en-US" sz="2800" dirty="0"/>
              <a:t>A digital footprint is the collection of all the traces you leave in electronic environments as you use or move through them</a:t>
            </a:r>
            <a:r>
              <a:rPr lang="en-US" sz="2800" dirty="0" smtClean="0"/>
              <a:t>.</a:t>
            </a:r>
          </a:p>
          <a:p>
            <a:pPr marL="0" indent="0">
              <a:buNone/>
            </a:pPr>
            <a:r>
              <a:rPr lang="en-US" sz="2800" dirty="0"/>
              <a:t>Some is content you actively volunteer—like your Facebook profile. Other material is passive—the cookies a site stores in your browser, the content your district collects about your use of their equipment, etc. </a:t>
            </a:r>
            <a:endParaRPr lang="en-US" sz="2800" dirty="0" smtClean="0"/>
          </a:p>
          <a:p>
            <a:pPr marL="0" indent="0">
              <a:buNone/>
            </a:pPr>
            <a:r>
              <a:rPr lang="en-US" sz="2800" dirty="0" smtClean="0"/>
              <a:t>All </a:t>
            </a:r>
            <a:r>
              <a:rPr lang="en-US" sz="2800" dirty="0"/>
              <a:t>this data can be aggregated to build a profile of you and your behavior </a:t>
            </a:r>
          </a:p>
        </p:txBody>
      </p:sp>
    </p:spTree>
    <p:extLst>
      <p:ext uri="{BB962C8B-B14F-4D97-AF65-F5344CB8AC3E}">
        <p14:creationId xmlns:p14="http://schemas.microsoft.com/office/powerpoint/2010/main" val="2376252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a:t>
            </a:r>
            <a:endParaRPr lang="en-US" dirty="0"/>
          </a:p>
        </p:txBody>
      </p:sp>
      <p:sp>
        <p:nvSpPr>
          <p:cNvPr id="3" name="Content Placeholder 2"/>
          <p:cNvSpPr>
            <a:spLocks noGrp="1"/>
          </p:cNvSpPr>
          <p:nvPr>
            <p:ph idx="1"/>
          </p:nvPr>
        </p:nvSpPr>
        <p:spPr/>
        <p:txBody>
          <a:bodyPr/>
          <a:lstStyle/>
          <a:p>
            <a:pPr marL="0" indent="0">
              <a:buNone/>
            </a:pPr>
            <a:r>
              <a:rPr lang="en-US" sz="3600" dirty="0" smtClean="0"/>
              <a:t>If </a:t>
            </a:r>
            <a:r>
              <a:rPr lang="en-US" sz="3600" dirty="0"/>
              <a:t>we were to look you up online what would we learn about </a:t>
            </a:r>
            <a:r>
              <a:rPr lang="en-US" sz="3600" dirty="0" smtClean="0"/>
              <a:t>you?</a:t>
            </a:r>
            <a:r>
              <a:rPr lang="en-US" sz="3600" dirty="0"/>
              <a:t> </a:t>
            </a:r>
            <a:endParaRPr lang="en-US" sz="3600" dirty="0" smtClean="0"/>
          </a:p>
          <a:p>
            <a:pPr marL="0" indent="0">
              <a:buNone/>
            </a:pPr>
            <a:r>
              <a:rPr lang="en-US" sz="3600" dirty="0" smtClean="0"/>
              <a:t>What </a:t>
            </a:r>
            <a:r>
              <a:rPr lang="en-US" sz="3600" dirty="0"/>
              <a:t>are your digital footprints? </a:t>
            </a:r>
            <a:endParaRPr lang="en-US" sz="3600" dirty="0" smtClean="0"/>
          </a:p>
          <a:p>
            <a:pPr marL="0" indent="0">
              <a:buNone/>
            </a:pPr>
            <a:r>
              <a:rPr lang="en-US" sz="3600" dirty="0" smtClean="0"/>
              <a:t>Is </a:t>
            </a:r>
            <a:r>
              <a:rPr lang="en-US" sz="3600" dirty="0"/>
              <a:t>there anything online that you wouldn't want your teacher or parent to know about </a:t>
            </a:r>
            <a:r>
              <a:rPr lang="en-US" sz="3600" dirty="0" smtClean="0"/>
              <a:t>you?</a:t>
            </a:r>
            <a:endParaRPr lang="en-US" sz="3600" dirty="0"/>
          </a:p>
          <a:p>
            <a:pPr marL="0" indent="0">
              <a:buNone/>
            </a:pPr>
            <a:endParaRPr lang="en-US" dirty="0"/>
          </a:p>
        </p:txBody>
      </p:sp>
    </p:spTree>
    <p:extLst>
      <p:ext uri="{BB962C8B-B14F-4D97-AF65-F5344CB8AC3E}">
        <p14:creationId xmlns:p14="http://schemas.microsoft.com/office/powerpoint/2010/main" val="3222365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Digital Dossier?</a:t>
            </a:r>
            <a:endParaRPr lang="en-US" dirty="0"/>
          </a:p>
        </p:txBody>
      </p:sp>
      <p:sp>
        <p:nvSpPr>
          <p:cNvPr id="3" name="Content Placeholder 2"/>
          <p:cNvSpPr>
            <a:spLocks noGrp="1"/>
          </p:cNvSpPr>
          <p:nvPr>
            <p:ph idx="1"/>
          </p:nvPr>
        </p:nvSpPr>
        <p:spPr/>
        <p:txBody>
          <a:bodyPr>
            <a:noAutofit/>
          </a:bodyPr>
          <a:lstStyle/>
          <a:p>
            <a:pPr marL="0" indent="0">
              <a:buNone/>
            </a:pPr>
            <a:r>
              <a:rPr lang="en-US" sz="3200" dirty="0"/>
              <a:t>Your </a:t>
            </a:r>
            <a:r>
              <a:rPr lang="en-US" sz="3200" i="1" dirty="0"/>
              <a:t>digital dossier</a:t>
            </a:r>
            <a:r>
              <a:rPr lang="en-US" sz="3200" dirty="0"/>
              <a:t> is under construction long before you begin to post your own content online. What impact do you think that has on your identity formation</a:t>
            </a:r>
            <a:r>
              <a:rPr lang="en-US" sz="3200" dirty="0" smtClean="0"/>
              <a:t>?</a:t>
            </a:r>
          </a:p>
          <a:p>
            <a:pPr marL="0" indent="0">
              <a:buNone/>
            </a:pPr>
            <a:endParaRPr lang="en-US" sz="3200" dirty="0" smtClean="0"/>
          </a:p>
          <a:p>
            <a:pPr marL="0" indent="0">
              <a:buNone/>
            </a:pPr>
            <a:r>
              <a:rPr lang="en-US" sz="3200" dirty="0" smtClean="0"/>
              <a:t>Watch this </a:t>
            </a:r>
            <a:r>
              <a:rPr lang="en-US" sz="3200" dirty="0" smtClean="0">
                <a:hlinkClick r:id="rId2"/>
              </a:rPr>
              <a:t>YOUTUBE</a:t>
            </a:r>
            <a:r>
              <a:rPr lang="en-US" sz="3200" dirty="0" smtClean="0"/>
              <a:t> video for better understanding.</a:t>
            </a:r>
            <a:endParaRPr lang="en-US" sz="3200" dirty="0"/>
          </a:p>
        </p:txBody>
      </p:sp>
    </p:spTree>
    <p:extLst>
      <p:ext uri="{BB962C8B-B14F-4D97-AF65-F5344CB8AC3E}">
        <p14:creationId xmlns:p14="http://schemas.microsoft.com/office/powerpoint/2010/main" val="28937258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igital Citizenship-1-Privacy">
  <a:themeElements>
    <a:clrScheme name="Custom 8">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2D29B6"/>
      </a:accent5>
      <a:accent6>
        <a:srgbClr val="C00000"/>
      </a:accent6>
      <a:hlink>
        <a:srgbClr val="EBE9E8"/>
      </a:hlink>
      <a:folHlink>
        <a:srgbClr val="F0F0E8"/>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gital Citizenship-1-Privacy">
  <a:themeElements>
    <a:clrScheme name="Custom 8">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2D29B6"/>
      </a:accent5>
      <a:accent6>
        <a:srgbClr val="C00000"/>
      </a:accent6>
      <a:hlink>
        <a:srgbClr val="EBE9E8"/>
      </a:hlink>
      <a:folHlink>
        <a:srgbClr val="F0F0E8"/>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172</TotalTime>
  <Words>433</Words>
  <Application>Microsoft Macintosh PowerPoint</Application>
  <PresentationFormat>On-screen Show (4:3)</PresentationFormat>
  <Paragraphs>53</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Digital Citizenship-1-Privacy</vt:lpstr>
      <vt:lpstr>1_Digital Citizenship-1-Privacy</vt:lpstr>
      <vt:lpstr>Christian Citizenship in a Digital World</vt:lpstr>
      <vt:lpstr>Overview</vt:lpstr>
      <vt:lpstr>Lesson 2: Personal Identity                  Your brand and reputation  </vt:lpstr>
      <vt:lpstr>Lesson objectives</vt:lpstr>
      <vt:lpstr>Questions???</vt:lpstr>
      <vt:lpstr>What does your Digital Footprint look like?</vt:lpstr>
      <vt:lpstr>What is a  Digital Footprint?</vt:lpstr>
      <vt:lpstr>Answer the following questions.</vt:lpstr>
      <vt:lpstr>What is a Digital Dossier?</vt:lpstr>
      <vt:lpstr>Google / Pipl</vt:lpstr>
      <vt:lpstr>Control your footprint Some tips:</vt:lpstr>
      <vt:lpstr>Future???</vt:lpstr>
      <vt:lpstr>Sources</vt:lpstr>
    </vt:vector>
  </TitlesOfParts>
  <Company>Greater St. Albert Catholic Regional Division No 29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dc:title>
  <dc:creator>Allan Menduk</dc:creator>
  <cp:lastModifiedBy>Karen Pedersen-Bayus</cp:lastModifiedBy>
  <cp:revision>27</cp:revision>
  <dcterms:created xsi:type="dcterms:W3CDTF">2013-12-30T05:46:19Z</dcterms:created>
  <dcterms:modified xsi:type="dcterms:W3CDTF">2014-01-09T02:25:04Z</dcterms:modified>
</cp:coreProperties>
</file>